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27" r:id="rId3"/>
    <p:sldId id="354" r:id="rId4"/>
    <p:sldId id="352" r:id="rId5"/>
    <p:sldId id="329" r:id="rId6"/>
    <p:sldId id="342" r:id="rId7"/>
    <p:sldId id="343" r:id="rId8"/>
    <p:sldId id="361" r:id="rId9"/>
    <p:sldId id="331" r:id="rId10"/>
    <p:sldId id="350" r:id="rId11"/>
    <p:sldId id="333" r:id="rId12"/>
    <p:sldId id="334" r:id="rId13"/>
    <p:sldId id="345" r:id="rId14"/>
    <p:sldId id="308" r:id="rId15"/>
    <p:sldId id="337" r:id="rId16"/>
    <p:sldId id="362" r:id="rId17"/>
    <p:sldId id="363" r:id="rId18"/>
    <p:sldId id="364" r:id="rId19"/>
    <p:sldId id="338" r:id="rId20"/>
    <p:sldId id="357" r:id="rId21"/>
    <p:sldId id="365" r:id="rId22"/>
    <p:sldId id="366" r:id="rId23"/>
    <p:sldId id="339" r:id="rId24"/>
    <p:sldId id="349" r:id="rId25"/>
    <p:sldId id="340" r:id="rId26"/>
    <p:sldId id="367" r:id="rId27"/>
    <p:sldId id="355" r:id="rId28"/>
    <p:sldId id="356"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7" autoAdjust="0"/>
    <p:restoredTop sz="99583" autoAdjust="0"/>
  </p:normalViewPr>
  <p:slideViewPr>
    <p:cSldViewPr snapToGrid="0" snapToObjects="1">
      <p:cViewPr varScale="1">
        <p:scale>
          <a:sx n="53" d="100"/>
          <a:sy n="53" d="100"/>
        </p:scale>
        <p:origin x="-8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8F370D-5A97-C04F-AA8B-E9C3BB5D5ADB}" type="datetimeFigureOut">
              <a:rPr lang="en-US" smtClean="0"/>
              <a:pPr/>
              <a:t>10/19/2012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99E4CD-E531-734E-A4AA-0184F3CEF86F}" type="slidenum">
              <a:rPr lang="en-US" smtClean="0"/>
              <a:pPr/>
              <a:t>‹#›</a:t>
            </a:fld>
            <a:endParaRPr lang="en-US"/>
          </a:p>
        </p:txBody>
      </p:sp>
    </p:spTree>
    <p:extLst>
      <p:ext uri="{BB962C8B-B14F-4D97-AF65-F5344CB8AC3E}">
        <p14:creationId xmlns="" xmlns:p14="http://schemas.microsoft.com/office/powerpoint/2010/main" val="2082672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65058-2FC1-A347-8FB0-8F18AF4C406E}" type="datetimeFigureOut">
              <a:rPr lang="en-US" smtClean="0"/>
              <a:pPr/>
              <a:t>10/19/2012</a:t>
            </a:fld>
            <a:endParaRPr lang="en-US" smtClean="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8D964-1897-BA46-95D2-3D663A6236FE}" type="slidenum">
              <a:rPr lang="en-US" smtClean="0"/>
              <a:pPr/>
              <a:t>‹#›</a:t>
            </a:fld>
            <a:endParaRPr lang="en-US" smtClean="0"/>
          </a:p>
        </p:txBody>
      </p:sp>
    </p:spTree>
    <p:extLst>
      <p:ext uri="{BB962C8B-B14F-4D97-AF65-F5344CB8AC3E}">
        <p14:creationId xmlns="" xmlns:p14="http://schemas.microsoft.com/office/powerpoint/2010/main" val="30694680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pPr/>
              <a:t>1</a:t>
            </a:fld>
            <a:endParaRPr lang="en-US" smtClean="0"/>
          </a:p>
        </p:txBody>
      </p:sp>
    </p:spTree>
    <p:extLst>
      <p:ext uri="{BB962C8B-B14F-4D97-AF65-F5344CB8AC3E}">
        <p14:creationId xmlns="" xmlns:p14="http://schemas.microsoft.com/office/powerpoint/2010/main" val="42461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11</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12</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13</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t>Efesios</a:t>
            </a:r>
            <a:r>
              <a:rPr lang="en-US" sz="1000" baseline="0" dirty="0" smtClean="0"/>
              <a:t> 1:10 – Reunir todas las cosas en Cristo.  Somos uno con la presidencia de área, el DTA, otros departamentos, etc.  Aportamos al plan de área.</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Alineen el ser uno con el sacerdocio así como el ser uno con el departamento y con las oficinas generales.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La solución – estar todos alineados con el sacerdocio y tener metas comunes con las divisiones que contribuyen a esas metas comunes.</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Gran parte de la iglesia internacional se está edificando sobre las espaldas de los jóvenes.  Necesitamos diseñar y centrarnos en la conversión de jóvenes.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Acomodar todo, diseñar para los nuevos y jóvenes corazones internacionales.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
            </a:r>
            <a:br>
              <a:rPr lang="en-US" sz="1000" baseline="0" dirty="0" smtClean="0"/>
            </a:br>
            <a:r>
              <a:rPr lang="en-US" sz="1000" baseline="0" dirty="0" smtClean="0"/>
              <a:t>Cambiar cosas fundacionales – Paradigma de los nombres para el templo, Establecer un modelo de éxito con una retención(historia familiar, misional, sacerdocio, templo)</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Objetivos 2013– una o dos claves</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Metas multidepartamentales, con misional, sacerdocio, templo e incluso SI, establecerían mejor este</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Ejemplo – proceso de papel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Visión de invitar y sentir el Espíritu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Desarrollar amor en la familia al volverse los corazones uno a otro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Aprovechar los miembros de la familia, vivos y muertos para las ordenazas del templo (promesas hechas a los padres)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Juntar las familias, tanto en el cielo como en la tierra,  en una.</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¿Cuáles son las responsabilidades divinamente designadas?  ¿Cuáles son las verdaderas motivaciones?</a:t>
            </a: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a:p>
        </p:txBody>
      </p:sp>
      <p:sp>
        <p:nvSpPr>
          <p:cNvPr id="4" name="Slide Number Placeholder 3"/>
          <p:cNvSpPr>
            <a:spLocks noGrp="1"/>
          </p:cNvSpPr>
          <p:nvPr>
            <p:ph type="sldNum" sz="quarter" idx="10"/>
          </p:nvPr>
        </p:nvSpPr>
        <p:spPr/>
        <p:txBody>
          <a:bodyPr/>
          <a:lstStyle/>
          <a:p>
            <a:fld id="{EA7D0CD6-F82F-8F4A-BC06-6F6965BA1569}" type="slidenum">
              <a:rPr lang="en-US" smtClean="0"/>
              <a:pPr/>
              <a:t>14</a:t>
            </a:fld>
            <a:endParaRPr lang="en-US" smtClean="0"/>
          </a:p>
        </p:txBody>
      </p:sp>
    </p:spTree>
    <p:extLst>
      <p:ext uri="{BB962C8B-B14F-4D97-AF65-F5344CB8AC3E}">
        <p14:creationId xmlns="" xmlns:p14="http://schemas.microsoft.com/office/powerpoint/2010/main" val="95986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15</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16</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17</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18</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19</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20</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pPr/>
              <a:t>2</a:t>
            </a:fld>
            <a:endParaRPr lang="en-US" smtClean="0"/>
          </a:p>
        </p:txBody>
      </p:sp>
    </p:spTree>
    <p:extLst>
      <p:ext uri="{BB962C8B-B14F-4D97-AF65-F5344CB8AC3E}">
        <p14:creationId xmlns="" xmlns:p14="http://schemas.microsoft.com/office/powerpoint/2010/main" val="424611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pPr/>
              <a:t>23</a:t>
            </a:fld>
            <a:endParaRPr lang="en-US" smtClean="0"/>
          </a:p>
        </p:txBody>
      </p:sp>
    </p:spTree>
    <p:extLst>
      <p:ext uri="{BB962C8B-B14F-4D97-AF65-F5344CB8AC3E}">
        <p14:creationId xmlns="" xmlns:p14="http://schemas.microsoft.com/office/powerpoint/2010/main" val="424611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24</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25</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4</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5</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6</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7</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8</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9</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258D964-1897-BA46-95D2-3D663A6236FE}" type="slidenum">
              <a:rPr lang="en-US" smtClean="0">
                <a:solidFill>
                  <a:prstClr val="black"/>
                </a:solidFill>
              </a:rPr>
              <a:pPr/>
              <a:t>10</a:t>
            </a:fld>
            <a:endParaRPr lang="en-US" smtClean="0">
              <a:solidFill>
                <a:prstClr val="black"/>
              </a:solidFill>
            </a:endParaRPr>
          </a:p>
        </p:txBody>
      </p:sp>
    </p:spTree>
    <p:extLst>
      <p:ext uri="{BB962C8B-B14F-4D97-AF65-F5344CB8AC3E}">
        <p14:creationId xmlns="" xmlns:p14="http://schemas.microsoft.com/office/powerpoint/2010/main" val="424611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D4AD80-89B2-9D40-9AF0-35BF97A87069}" type="datetime1">
              <a:rPr lang="en-US" smtClean="0"/>
              <a:pPr/>
              <a:t>10/19/2012</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CCE91-8178-5E49-A26D-91F8C157F8D7}" type="datetime1">
              <a:rPr lang="en-US" smtClean="0"/>
              <a:pPr/>
              <a:t>10/19/2012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6FA4D-25FC-9841-98A7-CAF8368A75BA}" type="datetime1">
              <a:rPr lang="en-US" smtClean="0"/>
              <a:pPr/>
              <a:t>10/19/2012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BB14FC0-2392-1145-AFC3-A07A2E3A4B3F}" type="datetime1">
              <a:rPr lang="en-US" smtClean="0"/>
              <a:pPr/>
              <a:t>10/19/2012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0E518-21DE-F44D-BAA9-24A6D79C1BA0}" type="datetime1">
              <a:rPr lang="en-US" smtClean="0"/>
              <a:pPr/>
              <a:t>10/19/2012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5C19BA4-F4A9-964E-A753-025726C78A47}" type="datetime1">
              <a:rPr lang="en-US" smtClean="0"/>
              <a:pPr/>
              <a:t>10/19/2012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5090CF-5356-A846-A9EB-EC81ECE14530}" type="datetime1">
              <a:rPr lang="en-US" smtClean="0"/>
              <a:pPr/>
              <a:t>10/19/2012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570A53-3251-E24C-BDD6-509C2A84C644}" type="datetime1">
              <a:rPr lang="en-US" smtClean="0"/>
              <a:pPr/>
              <a:t>10/19/2012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4F411-77CB-D140-8952-CBB46E737305}" type="datetime1">
              <a:rPr lang="en-US" smtClean="0"/>
              <a:pPr/>
              <a:t>10/19/2012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17491-2E43-7C45-8198-8550FC969218}" type="datetime1">
              <a:rPr lang="en-US" smtClean="0"/>
              <a:pPr/>
              <a:t>10/19/2012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90778-9F25-E14C-9535-0EEF8A2028E1}" type="datetime1">
              <a:rPr lang="en-US" smtClean="0"/>
              <a:pPr/>
              <a:t>10/19/2012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05D0A78-0216-3F4A-9319-0C0CEE337B3B}" type="datetime1">
              <a:rPr lang="en-US" smtClean="0"/>
              <a:pPr/>
              <a:t>10/19/2012</a:t>
            </a:fld>
            <a:endParaRPr lang="en-US" smtClean="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t>Footer Text</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smtClean="0"/>
          </a:p>
        </p:txBody>
      </p:sp>
      <p:sp>
        <p:nvSpPr>
          <p:cNvPr id="7" name="Oval 6"/>
          <p:cNvSpPr/>
          <p:nvPr/>
        </p:nvSpPr>
        <p:spPr>
          <a:xfrm>
            <a:off x="8457760" y="6499384"/>
            <a:ext cx="84772" cy="84772"/>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a:p>
        </p:txBody>
      </p:sp>
      <p:sp>
        <p:nvSpPr>
          <p:cNvPr id="8" name="Oval 7"/>
          <p:cNvSpPr/>
          <p:nvPr/>
        </p:nvSpPr>
        <p:spPr>
          <a:xfrm>
            <a:off x="569119" y="6499384"/>
            <a:ext cx="84772" cy="84772"/>
          </a:xfrm>
          <a:prstGeom prst="ellipse">
            <a:avLst/>
          </a:prstGeom>
          <a:solidFill>
            <a:schemeClr val="tx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92" y="928077"/>
            <a:ext cx="8720449" cy="3385514"/>
          </a:xfrm>
        </p:spPr>
        <p:txBody>
          <a:bodyPr/>
          <a:lstStyle/>
          <a:p>
            <a:r>
              <a:rPr lang="en-US" sz="4400" dirty="0" smtClean="0">
                <a:solidFill>
                  <a:schemeClr val="tx1"/>
                </a:solidFill>
                <a:effectLst/>
                <a:latin typeface="+mj-lt"/>
              </a:rPr>
              <a:t>Nombres para las ordenanzas del templo</a:t>
            </a:r>
            <a:br>
              <a:rPr lang="en-US" sz="4400" dirty="0" smtClean="0">
                <a:solidFill>
                  <a:schemeClr val="tx1"/>
                </a:solidFill>
                <a:effectLst/>
                <a:latin typeface="+mj-lt"/>
              </a:rPr>
            </a:br>
            <a:r>
              <a:rPr lang="en-US" sz="4400" dirty="0" smtClean="0">
                <a:solidFill>
                  <a:schemeClr val="tx1"/>
                </a:solidFill>
                <a:effectLst/>
                <a:latin typeface="+mj-lt"/>
              </a:rPr>
              <a:t/>
            </a:r>
            <a:br>
              <a:rPr lang="en-US" sz="4400" dirty="0" smtClean="0">
                <a:solidFill>
                  <a:schemeClr val="tx1"/>
                </a:solidFill>
                <a:effectLst/>
                <a:latin typeface="+mj-lt"/>
              </a:rPr>
            </a:br>
            <a:endParaRPr lang="en-US" sz="4400" dirty="0" smtClean="0">
              <a:solidFill>
                <a:schemeClr val="tx1"/>
              </a:solidFill>
              <a:effectLst/>
              <a:latin typeface="+mj-lt"/>
            </a:endParaRPr>
          </a:p>
        </p:txBody>
      </p:sp>
      <p:sp>
        <p:nvSpPr>
          <p:cNvPr id="3" name="Subtitle 2"/>
          <p:cNvSpPr>
            <a:spLocks noGrp="1"/>
          </p:cNvSpPr>
          <p:nvPr>
            <p:ph type="subTitle" idx="1"/>
          </p:nvPr>
        </p:nvSpPr>
        <p:spPr>
          <a:xfrm>
            <a:off x="97685" y="5971861"/>
            <a:ext cx="8945141" cy="1219200"/>
          </a:xfrm>
        </p:spPr>
        <p:txBody>
          <a:bodyPr/>
          <a:lstStyle/>
          <a:p>
            <a:r>
              <a:rPr lang="en-US" dirty="0" smtClean="0">
                <a:solidFill>
                  <a:schemeClr val="tx2"/>
                </a:solidFill>
              </a:rPr>
              <a:t>Octubre de 2012</a:t>
            </a:r>
          </a:p>
        </p:txBody>
      </p:sp>
      <p:sp>
        <p:nvSpPr>
          <p:cNvPr id="4" name="Slide Number Placeholder 3"/>
          <p:cNvSpPr>
            <a:spLocks noGrp="1"/>
          </p:cNvSpPr>
          <p:nvPr>
            <p:ph type="sldNum" sz="quarter" idx="11"/>
          </p:nvPr>
        </p:nvSpPr>
        <p:spPr/>
        <p:txBody>
          <a:bodyPr/>
          <a:lstStyle/>
          <a:p>
            <a:fld id="{BA9B540C-44DA-4F69-89C9-7C84606640D3}" type="slidenum">
              <a:rPr lang="en-US" smtClean="0"/>
              <a:pPr/>
              <a:t>1</a:t>
            </a:fld>
            <a:endParaRPr lang="en-US" smtClean="0"/>
          </a:p>
        </p:txBody>
      </p:sp>
    </p:spTree>
    <p:extLst>
      <p:ext uri="{BB962C8B-B14F-4D97-AF65-F5344CB8AC3E}">
        <p14:creationId xmlns="" xmlns:p14="http://schemas.microsoft.com/office/powerpoint/2010/main" val="44646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598277" y="1434860"/>
            <a:ext cx="1662356" cy="2273307"/>
          </a:xfrm>
          <a:prstGeom prst="rect">
            <a:avLst/>
          </a:prstGeom>
        </p:spPr>
      </p:pic>
      <p:sp>
        <p:nvSpPr>
          <p:cNvPr id="2" name="Title 1"/>
          <p:cNvSpPr>
            <a:spLocks noGrp="1"/>
          </p:cNvSpPr>
          <p:nvPr>
            <p:ph type="ctrTitle"/>
          </p:nvPr>
        </p:nvSpPr>
        <p:spPr>
          <a:xfrm>
            <a:off x="2510247" y="961560"/>
            <a:ext cx="6359236" cy="2722019"/>
          </a:xfrm>
        </p:spPr>
        <p:txBody>
          <a:bodyPr/>
          <a:lstStyle/>
          <a:p>
            <a:pPr algn="l"/>
            <a:r>
              <a:rPr lang="en-US" sz="2400" dirty="0" smtClean="0">
                <a:ln w="1905"/>
                <a:solidFill>
                  <a:srgbClr val="000000"/>
                </a:solidFill>
                <a:effectLst/>
                <a:latin typeface="+mj-lt"/>
              </a:rPr>
              <a:t>“Queremos </a:t>
            </a:r>
            <a:r>
              <a:rPr lang="en-US" sz="2400" dirty="0">
                <a:ln w="1905"/>
                <a:solidFill>
                  <a:srgbClr val="000000"/>
                </a:solidFill>
                <a:effectLst/>
                <a:latin typeface="+mj-lt"/>
              </a:rPr>
              <a:t>que desde ahora los Santos de los Últimos Días investiguen </a:t>
            </a:r>
            <a:r>
              <a:rPr lang="en-US" sz="2400" b="1" dirty="0">
                <a:ln w="1905"/>
                <a:effectLst/>
                <a:latin typeface="+mj-lt"/>
              </a:rPr>
              <a:t>su</a:t>
            </a:r>
            <a:r>
              <a:rPr lang="en-US" sz="2400" dirty="0">
                <a:ln w="1905"/>
                <a:solidFill>
                  <a:srgbClr val="000000"/>
                </a:solidFill>
                <a:effectLst/>
                <a:latin typeface="+mj-lt"/>
              </a:rPr>
              <a:t> genealogía hasta donde puedan llegar y se sellen a </a:t>
            </a:r>
            <a:r>
              <a:rPr lang="en-US" sz="2400" b="1" dirty="0">
                <a:ln w="1905"/>
                <a:solidFill>
                  <a:srgbClr val="2F5897"/>
                </a:solidFill>
                <a:effectLst/>
                <a:latin typeface="+mj-lt"/>
              </a:rPr>
              <a:t>sus</a:t>
            </a:r>
            <a:r>
              <a:rPr lang="en-US" sz="2400" b="1" i="1" dirty="0">
                <a:ln w="1905"/>
                <a:solidFill>
                  <a:srgbClr val="000000"/>
                </a:solidFill>
                <a:effectLst/>
                <a:latin typeface="+mj-lt"/>
              </a:rPr>
              <a:t> </a:t>
            </a:r>
            <a:r>
              <a:rPr lang="en-US" sz="2400" dirty="0">
                <a:ln w="1905"/>
                <a:solidFill>
                  <a:srgbClr val="000000"/>
                </a:solidFill>
                <a:effectLst/>
                <a:latin typeface="+mj-lt"/>
              </a:rPr>
              <a:t>padres y madres. Que sellen los </a:t>
            </a:r>
            <a:r>
              <a:rPr lang="en-US" sz="2400" dirty="0" err="1">
                <a:ln w="1905"/>
                <a:solidFill>
                  <a:srgbClr val="000000"/>
                </a:solidFill>
                <a:effectLst/>
                <a:latin typeface="+mj-lt"/>
              </a:rPr>
              <a:t>hijos</a:t>
            </a:r>
            <a:r>
              <a:rPr lang="en-US" sz="2400" dirty="0">
                <a:ln w="1905"/>
                <a:solidFill>
                  <a:srgbClr val="000000"/>
                </a:solidFill>
                <a:effectLst/>
                <a:latin typeface="+mj-lt"/>
              </a:rPr>
              <a:t> </a:t>
            </a:r>
            <a:r>
              <a:rPr lang="en-US" sz="2400" dirty="0" smtClean="0">
                <a:ln w="1905"/>
                <a:solidFill>
                  <a:srgbClr val="000000"/>
                </a:solidFill>
                <a:effectLst/>
                <a:latin typeface="+mj-lt"/>
              </a:rPr>
              <a:t>a </a:t>
            </a:r>
            <a:r>
              <a:rPr lang="en-US" sz="2400" b="1" dirty="0" err="1" smtClean="0">
                <a:ln w="1905"/>
                <a:solidFill>
                  <a:srgbClr val="2F5897"/>
                </a:solidFill>
                <a:effectLst/>
                <a:latin typeface="+mj-lt"/>
              </a:rPr>
              <a:t>sus</a:t>
            </a:r>
            <a:r>
              <a:rPr lang="en-US" sz="2400" dirty="0" smtClean="0">
                <a:ln w="1905"/>
                <a:solidFill>
                  <a:srgbClr val="000000"/>
                </a:solidFill>
                <a:effectLst/>
                <a:latin typeface="+mj-lt"/>
              </a:rPr>
              <a:t> </a:t>
            </a:r>
            <a:r>
              <a:rPr lang="en-US" sz="2400" dirty="0">
                <a:ln w="1905"/>
                <a:solidFill>
                  <a:srgbClr val="000000"/>
                </a:solidFill>
                <a:effectLst/>
                <a:latin typeface="+mj-lt"/>
              </a:rPr>
              <a:t>padres y sigan esta cadena tan lejos como sea posible”.</a:t>
            </a:r>
          </a:p>
        </p:txBody>
      </p:sp>
      <p:sp>
        <p:nvSpPr>
          <p:cNvPr id="8" name="Title 1"/>
          <p:cNvSpPr txBox="1">
            <a:spLocks/>
          </p:cNvSpPr>
          <p:nvPr/>
        </p:nvSpPr>
        <p:spPr>
          <a:xfrm>
            <a:off x="1152770" y="4323795"/>
            <a:ext cx="7492999" cy="1234897"/>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2000" dirty="0" err="1">
                <a:solidFill>
                  <a:srgbClr val="000000"/>
                </a:solidFill>
                <a:effectLst/>
                <a:latin typeface="+mj-lt"/>
              </a:rPr>
              <a:t>Wilford</a:t>
            </a:r>
            <a:r>
              <a:rPr lang="en-US" sz="2000" dirty="0">
                <a:solidFill>
                  <a:srgbClr val="000000"/>
                </a:solidFill>
                <a:effectLst/>
                <a:latin typeface="+mj-lt"/>
              </a:rPr>
              <a:t> </a:t>
            </a:r>
            <a:r>
              <a:rPr lang="en-US" sz="2000" dirty="0" smtClean="0">
                <a:solidFill>
                  <a:srgbClr val="000000"/>
                </a:solidFill>
                <a:effectLst/>
                <a:latin typeface="+mj-lt"/>
              </a:rPr>
              <a:t>Woodruff,</a:t>
            </a:r>
          </a:p>
          <a:p>
            <a:pPr algn="r"/>
            <a:r>
              <a:rPr lang="en-US" sz="2000" i="1" dirty="0" smtClean="0">
                <a:solidFill>
                  <a:srgbClr val="000000"/>
                </a:solidFill>
                <a:effectLst/>
                <a:latin typeface="+mj-lt"/>
              </a:rPr>
              <a:t>Enseñanzas de los Presidentes de la Iglesia: </a:t>
            </a:r>
            <a:r>
              <a:rPr lang="en-US" sz="2000" i="1" dirty="0" err="1" smtClean="0">
                <a:solidFill>
                  <a:srgbClr val="000000"/>
                </a:solidFill>
                <a:effectLst/>
                <a:latin typeface="+mj-lt"/>
              </a:rPr>
              <a:t>Wilford</a:t>
            </a:r>
            <a:r>
              <a:rPr lang="en-US" sz="2000" i="1" dirty="0" smtClean="0">
                <a:solidFill>
                  <a:srgbClr val="000000"/>
                </a:solidFill>
                <a:effectLst/>
                <a:latin typeface="+mj-lt"/>
              </a:rPr>
              <a:t> Woodruff</a:t>
            </a:r>
            <a:r>
              <a:rPr lang="en-US" sz="2000" dirty="0" smtClean="0">
                <a:solidFill>
                  <a:srgbClr val="000000"/>
                </a:solidFill>
                <a:effectLst/>
                <a:latin typeface="+mj-lt"/>
              </a:rPr>
              <a:t> (2004), pág. 180; cursiva agregada</a:t>
            </a:r>
          </a:p>
        </p:txBody>
      </p:sp>
      <p:sp>
        <p:nvSpPr>
          <p:cNvPr id="9" name="Rectangle 8"/>
          <p:cNvSpPr/>
          <p:nvPr/>
        </p:nvSpPr>
        <p:spPr>
          <a:xfrm>
            <a:off x="476352" y="470692"/>
            <a:ext cx="6078753" cy="584776"/>
          </a:xfrm>
          <a:prstGeom prst="rect">
            <a:avLst/>
          </a:prstGeom>
        </p:spPr>
        <p:txBody>
          <a:bodyPr wrap="square">
            <a:spAutoFit/>
          </a:bodyPr>
          <a:lstStyle/>
          <a:p>
            <a:pPr lvl="0" defTabSz="457200">
              <a:spcBef>
                <a:spcPct val="0"/>
              </a:spcBef>
              <a:defRPr/>
            </a:pPr>
            <a:r>
              <a:rPr lang="en-US" sz="3200" dirty="0" smtClean="0">
                <a:solidFill>
                  <a:schemeClr val="tx2"/>
                </a:solidFill>
                <a:latin typeface="+mj-lt"/>
              </a:rPr>
              <a:t>Investiguen </a:t>
            </a:r>
            <a:r>
              <a:rPr lang="en-US" sz="3200" b="1" dirty="0" smtClean="0">
                <a:solidFill>
                  <a:schemeClr val="tx2"/>
                </a:solidFill>
                <a:latin typeface="+mj-lt"/>
              </a:rPr>
              <a:t>su</a:t>
            </a:r>
            <a:r>
              <a:rPr lang="en-US" sz="3200" dirty="0" smtClean="0">
                <a:solidFill>
                  <a:schemeClr val="tx2"/>
                </a:solidFill>
                <a:latin typeface="+mj-lt"/>
              </a:rPr>
              <a:t> </a:t>
            </a:r>
            <a:r>
              <a:rPr lang="en-US" sz="3200" dirty="0">
                <a:solidFill>
                  <a:schemeClr val="tx2"/>
                </a:solidFill>
                <a:latin typeface="+mj-lt"/>
              </a:rPr>
              <a:t>G</a:t>
            </a:r>
            <a:r>
              <a:rPr lang="en-US" sz="3200" dirty="0" smtClean="0">
                <a:solidFill>
                  <a:schemeClr val="tx2"/>
                </a:solidFill>
                <a:latin typeface="+mj-lt"/>
              </a:rPr>
              <a:t>enealogía</a:t>
            </a:r>
          </a:p>
        </p:txBody>
      </p:sp>
      <p:sp>
        <p:nvSpPr>
          <p:cNvPr id="4" name="Slide Number Placeholder 3"/>
          <p:cNvSpPr>
            <a:spLocks noGrp="1"/>
          </p:cNvSpPr>
          <p:nvPr>
            <p:ph type="sldNum" sz="quarter" idx="11"/>
          </p:nvPr>
        </p:nvSpPr>
        <p:spPr/>
        <p:txBody>
          <a:bodyPr/>
          <a:lstStyle/>
          <a:p>
            <a:fld id="{BA9B540C-44DA-4F69-89C9-7C84606640D3}" type="slidenum">
              <a:rPr lang="en-US" smtClean="0"/>
              <a:pPr/>
              <a:t>10</a:t>
            </a:fld>
            <a:endParaRPr lang="en-US" smtClean="0"/>
          </a:p>
        </p:txBody>
      </p:sp>
    </p:spTree>
    <p:extLst>
      <p:ext uri="{BB962C8B-B14F-4D97-AF65-F5344CB8AC3E}">
        <p14:creationId xmlns="" xmlns:p14="http://schemas.microsoft.com/office/powerpoint/2010/main" val="326294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27920" y="1501029"/>
            <a:ext cx="1957042" cy="2467862"/>
          </a:xfrm>
          <a:prstGeom prst="rect">
            <a:avLst/>
          </a:prstGeom>
        </p:spPr>
      </p:pic>
      <p:sp>
        <p:nvSpPr>
          <p:cNvPr id="2" name="Title 1"/>
          <p:cNvSpPr>
            <a:spLocks noGrp="1"/>
          </p:cNvSpPr>
          <p:nvPr>
            <p:ph type="ctrTitle"/>
          </p:nvPr>
        </p:nvSpPr>
        <p:spPr>
          <a:xfrm>
            <a:off x="2584962" y="1343760"/>
            <a:ext cx="6158864" cy="4651686"/>
          </a:xfrm>
        </p:spPr>
        <p:txBody>
          <a:bodyPr anchor="t"/>
          <a:lstStyle/>
          <a:p>
            <a:pPr algn="r"/>
            <a:r>
              <a:rPr lang="en-US" sz="2800" dirty="0" smtClean="0">
                <a:solidFill>
                  <a:srgbClr val="000000"/>
                </a:solidFill>
                <a:effectLst/>
                <a:latin typeface="+mj-lt"/>
              </a:rPr>
              <a:t>“…</a:t>
            </a:r>
            <a:r>
              <a:rPr lang="en-US" sz="2800" dirty="0">
                <a:solidFill>
                  <a:srgbClr val="000000"/>
                </a:solidFill>
                <a:effectLst/>
                <a:latin typeface="+mj-lt"/>
              </a:rPr>
              <a:t>vuestros bautismos por </a:t>
            </a:r>
            <a:r>
              <a:rPr lang="en-US" sz="2800" b="1" dirty="0">
                <a:effectLst/>
                <a:latin typeface="+mj-lt"/>
              </a:rPr>
              <a:t>vuestros muertos</a:t>
            </a:r>
            <a:r>
              <a:rPr lang="en-US" sz="2800" dirty="0" smtClean="0">
                <a:solidFill>
                  <a:srgbClr val="000000"/>
                </a:solidFill>
                <a:effectLst/>
                <a:latin typeface="+mj-lt"/>
              </a:rPr>
              <a:t>”.</a:t>
            </a:r>
            <a:r>
              <a:rPr lang="en-US" sz="2800" dirty="0">
                <a:solidFill>
                  <a:schemeClr val="tx1">
                    <a:lumMod val="50000"/>
                    <a:lumOff val="50000"/>
                  </a:schemeClr>
                </a:solidFill>
                <a:effectLst/>
                <a:latin typeface="+mj-lt"/>
              </a:rPr>
              <a:t/>
            </a:r>
            <a:br>
              <a:rPr lang="en-US" sz="2800" dirty="0">
                <a:solidFill>
                  <a:schemeClr val="tx1">
                    <a:lumMod val="50000"/>
                    <a:lumOff val="50000"/>
                  </a:schemeClr>
                </a:solidFill>
                <a:effectLst/>
                <a:latin typeface="+mj-lt"/>
              </a:rPr>
            </a:br>
            <a:r>
              <a:rPr lang="en-US" sz="2000" dirty="0" smtClean="0">
                <a:solidFill>
                  <a:srgbClr val="000000"/>
                </a:solidFill>
                <a:effectLst/>
                <a:latin typeface="+mj-lt"/>
              </a:rPr>
              <a:t>Doctrina y Convenios </a:t>
            </a:r>
            <a:r>
              <a:rPr lang="en-US" sz="2000" dirty="0">
                <a:solidFill>
                  <a:srgbClr val="000000"/>
                </a:solidFill>
                <a:effectLst/>
                <a:latin typeface="+mj-lt"/>
              </a:rPr>
              <a:t>124:</a:t>
            </a:r>
            <a:r>
              <a:rPr lang="en-US" sz="2000" dirty="0" smtClean="0">
                <a:solidFill>
                  <a:srgbClr val="000000"/>
                </a:solidFill>
                <a:effectLst/>
                <a:latin typeface="+mj-lt"/>
              </a:rPr>
              <a:t>32 (también 33 y 36)</a:t>
            </a:r>
            <a:r>
              <a:rPr lang="en-US" sz="2000" dirty="0" smtClean="0">
                <a:solidFill>
                  <a:schemeClr val="tx1">
                    <a:lumMod val="50000"/>
                    <a:lumOff val="50000"/>
                  </a:schemeClr>
                </a:solidFill>
                <a:effectLst/>
                <a:latin typeface="+mj-lt"/>
              </a:rPr>
              <a:t/>
            </a:r>
            <a:br>
              <a:rPr lang="en-US" sz="2000" dirty="0" smtClean="0">
                <a:solidFill>
                  <a:schemeClr val="tx1">
                    <a:lumMod val="50000"/>
                    <a:lumOff val="50000"/>
                  </a:schemeClr>
                </a:solidFill>
                <a:effectLst/>
                <a:latin typeface="+mj-lt"/>
              </a:rPr>
            </a:br>
            <a:r>
              <a:rPr lang="en-US" sz="2000" dirty="0">
                <a:solidFill>
                  <a:schemeClr val="tx1">
                    <a:lumMod val="50000"/>
                    <a:lumOff val="50000"/>
                  </a:schemeClr>
                </a:solidFill>
                <a:effectLst/>
                <a:latin typeface="+mj-lt"/>
              </a:rPr>
              <a:t/>
            </a:r>
            <a:br>
              <a:rPr lang="en-US" sz="2000" dirty="0">
                <a:solidFill>
                  <a:schemeClr val="tx1">
                    <a:lumMod val="50000"/>
                    <a:lumOff val="50000"/>
                  </a:schemeClr>
                </a:solidFill>
                <a:effectLst/>
                <a:latin typeface="+mj-lt"/>
              </a:rPr>
            </a:br>
            <a:r>
              <a:rPr lang="en-US" sz="2800" dirty="0">
                <a:solidFill>
                  <a:srgbClr val="000000"/>
                </a:solidFill>
                <a:effectLst/>
                <a:latin typeface="Century Gothic"/>
              </a:rPr>
              <a:t>“</a:t>
            </a:r>
            <a:r>
              <a:rPr lang="en-US" sz="2800" dirty="0" smtClean="0">
                <a:solidFill>
                  <a:srgbClr val="000000"/>
                </a:solidFill>
                <a:effectLst/>
                <a:latin typeface="+mj-lt"/>
              </a:rPr>
              <a:t>…</a:t>
            </a:r>
            <a:r>
              <a:rPr lang="en-US" sz="2800" dirty="0">
                <a:solidFill>
                  <a:srgbClr val="000000"/>
                </a:solidFill>
                <a:effectLst/>
                <a:latin typeface="+mj-lt"/>
              </a:rPr>
              <a:t>referentes al bautismo </a:t>
            </a:r>
            <a:r>
              <a:rPr lang="en-US" sz="2800" dirty="0" smtClean="0">
                <a:solidFill>
                  <a:srgbClr val="000000"/>
                </a:solidFill>
                <a:effectLst/>
                <a:latin typeface="+mj-lt"/>
              </a:rPr>
              <a:t>por </a:t>
            </a:r>
            <a:r>
              <a:rPr lang="en-US" sz="2800" b="1" dirty="0" smtClean="0">
                <a:solidFill>
                  <a:srgbClr val="2F5897"/>
                </a:solidFill>
                <a:effectLst/>
                <a:latin typeface="+mj-lt"/>
              </a:rPr>
              <a:t>vuestros muertos</a:t>
            </a:r>
            <a:r>
              <a:rPr lang="en-US" sz="2800" dirty="0" smtClean="0">
                <a:solidFill>
                  <a:srgbClr val="000000"/>
                </a:solidFill>
                <a:effectLst/>
                <a:latin typeface="+mj-lt"/>
              </a:rPr>
              <a:t>”.</a:t>
            </a:r>
            <a:br>
              <a:rPr lang="en-US" sz="2800" dirty="0" smtClean="0">
                <a:solidFill>
                  <a:srgbClr val="000000"/>
                </a:solidFill>
                <a:effectLst/>
                <a:latin typeface="+mj-lt"/>
              </a:rPr>
            </a:br>
            <a:r>
              <a:rPr lang="en-US" sz="2000" dirty="0">
                <a:solidFill>
                  <a:srgbClr val="000000"/>
                </a:solidFill>
                <a:effectLst/>
                <a:latin typeface="Century Gothic"/>
              </a:rPr>
              <a:t>Doctrina y Convenios </a:t>
            </a:r>
            <a:r>
              <a:rPr lang="en-US" sz="2000" dirty="0" smtClean="0">
                <a:solidFill>
                  <a:srgbClr val="000000"/>
                </a:solidFill>
                <a:effectLst/>
                <a:latin typeface="+mj-lt"/>
              </a:rPr>
              <a:t>127:5</a:t>
            </a:r>
            <a:r>
              <a:rPr lang="en-US" sz="2000" dirty="0" smtClean="0">
                <a:solidFill>
                  <a:schemeClr val="tx1">
                    <a:lumMod val="50000"/>
                    <a:lumOff val="50000"/>
                  </a:schemeClr>
                </a:solidFill>
                <a:effectLst/>
                <a:latin typeface="+mj-lt"/>
              </a:rPr>
              <a:t/>
            </a:r>
            <a:br>
              <a:rPr lang="en-US" sz="2000" dirty="0" smtClean="0">
                <a:solidFill>
                  <a:schemeClr val="tx1">
                    <a:lumMod val="50000"/>
                    <a:lumOff val="50000"/>
                  </a:schemeClr>
                </a:solidFill>
                <a:effectLst/>
                <a:latin typeface="+mj-lt"/>
              </a:rPr>
            </a:br>
            <a:r>
              <a:rPr lang="en-US" sz="2000" dirty="0">
                <a:solidFill>
                  <a:schemeClr val="tx1">
                    <a:lumMod val="50000"/>
                    <a:lumOff val="50000"/>
                  </a:schemeClr>
                </a:solidFill>
                <a:effectLst/>
                <a:latin typeface="+mj-lt"/>
              </a:rPr>
              <a:t/>
            </a:r>
            <a:br>
              <a:rPr lang="en-US" sz="2000" dirty="0">
                <a:solidFill>
                  <a:schemeClr val="tx1">
                    <a:lumMod val="50000"/>
                    <a:lumOff val="50000"/>
                  </a:schemeClr>
                </a:solidFill>
                <a:effectLst/>
                <a:latin typeface="+mj-lt"/>
              </a:rPr>
            </a:br>
            <a:endParaRPr lang="en-US" sz="2000" dirty="0">
              <a:solidFill>
                <a:schemeClr val="tx1">
                  <a:lumMod val="50000"/>
                  <a:lumOff val="50000"/>
                </a:schemeClr>
              </a:solidFill>
              <a:effectLst/>
              <a:latin typeface="+mj-lt"/>
            </a:endParaRPr>
          </a:p>
        </p:txBody>
      </p:sp>
      <p:sp>
        <p:nvSpPr>
          <p:cNvPr id="4" name="Title 1"/>
          <p:cNvSpPr txBox="1">
            <a:spLocks/>
          </p:cNvSpPr>
          <p:nvPr/>
        </p:nvSpPr>
        <p:spPr>
          <a:xfrm>
            <a:off x="2566555" y="5521268"/>
            <a:ext cx="5808517" cy="65462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endParaRPr/>
          </a:p>
        </p:txBody>
      </p:sp>
      <p:sp>
        <p:nvSpPr>
          <p:cNvPr id="5" name="Rectangle 4"/>
          <p:cNvSpPr/>
          <p:nvPr/>
        </p:nvSpPr>
        <p:spPr>
          <a:xfrm>
            <a:off x="476352" y="470692"/>
            <a:ext cx="7283325" cy="584776"/>
          </a:xfrm>
          <a:prstGeom prst="rect">
            <a:avLst/>
          </a:prstGeom>
        </p:spPr>
        <p:txBody>
          <a:bodyPr wrap="square">
            <a:spAutoFit/>
          </a:bodyPr>
          <a:lstStyle/>
          <a:p>
            <a:pPr lvl="0" defTabSz="457200">
              <a:spcBef>
                <a:spcPct val="0"/>
              </a:spcBef>
              <a:defRPr/>
            </a:pPr>
            <a:r>
              <a:rPr lang="en-US" sz="3200" dirty="0" smtClean="0">
                <a:solidFill>
                  <a:schemeClr val="tx2"/>
                </a:solidFill>
                <a:latin typeface="+mj-lt"/>
              </a:rPr>
              <a:t>Escrituras y enseñanzas proféticas</a:t>
            </a:r>
          </a:p>
        </p:txBody>
      </p:sp>
      <p:sp>
        <p:nvSpPr>
          <p:cNvPr id="7" name="Rectangle 6"/>
          <p:cNvSpPr/>
          <p:nvPr/>
        </p:nvSpPr>
        <p:spPr>
          <a:xfrm>
            <a:off x="2707951" y="4266950"/>
            <a:ext cx="6035876" cy="1384995"/>
          </a:xfrm>
          <a:prstGeom prst="rect">
            <a:avLst/>
          </a:prstGeom>
        </p:spPr>
        <p:txBody>
          <a:bodyPr wrap="square">
            <a:spAutoFit/>
          </a:bodyPr>
          <a:lstStyle/>
          <a:p>
            <a:pPr algn="r"/>
            <a:r>
              <a:rPr lang="en-US" sz="2800" dirty="0" smtClean="0">
                <a:solidFill>
                  <a:srgbClr val="000000"/>
                </a:solidFill>
                <a:latin typeface="Century Gothic"/>
              </a:rPr>
              <a:t>“</a:t>
            </a:r>
            <a:r>
              <a:rPr lang="en-US" sz="2800" dirty="0" smtClean="0">
                <a:solidFill>
                  <a:srgbClr val="000000"/>
                </a:solidFill>
                <a:latin typeface="+mj-lt"/>
              </a:rPr>
              <a:t>…</a:t>
            </a:r>
            <a:r>
              <a:rPr lang="en-US" sz="2800" dirty="0">
                <a:solidFill>
                  <a:srgbClr val="000000"/>
                </a:solidFill>
                <a:latin typeface="+mj-lt"/>
              </a:rPr>
              <a:t>a</a:t>
            </a:r>
            <a:r>
              <a:rPr lang="en-US" sz="2800" dirty="0" smtClean="0">
                <a:solidFill>
                  <a:srgbClr val="000000"/>
                </a:solidFill>
                <a:latin typeface="+mj-lt"/>
              </a:rPr>
              <a:t>l </a:t>
            </a:r>
            <a:r>
              <a:rPr lang="en-US" sz="2800" dirty="0">
                <a:solidFill>
                  <a:srgbClr val="000000"/>
                </a:solidFill>
                <a:latin typeface="+mj-lt"/>
              </a:rPr>
              <a:t>bautizarse alguno de vosotros por </a:t>
            </a:r>
            <a:r>
              <a:rPr lang="en-US" sz="2800" b="1" dirty="0">
                <a:solidFill>
                  <a:srgbClr val="2F5897"/>
                </a:solidFill>
                <a:latin typeface="+mj-lt"/>
              </a:rPr>
              <a:t>sus muertos</a:t>
            </a:r>
            <a:r>
              <a:rPr lang="en-US" sz="2800" dirty="0" smtClean="0">
                <a:solidFill>
                  <a:srgbClr val="000000"/>
                </a:solidFill>
                <a:latin typeface="Century Gothic"/>
                <a:ea typeface="+mj-ea"/>
                <a:cs typeface="+mj-cs"/>
              </a:rPr>
              <a:t>”.</a:t>
            </a:r>
            <a:r>
              <a:rPr lang="en-US" sz="2800" b="1" dirty="0">
                <a:solidFill>
                  <a:srgbClr val="000000"/>
                </a:solidFill>
                <a:latin typeface="+mj-lt"/>
              </a:rPr>
              <a:t/>
            </a:r>
            <a:br>
              <a:rPr lang="en-US" sz="2800" b="1" dirty="0">
                <a:solidFill>
                  <a:srgbClr val="000000"/>
                </a:solidFill>
                <a:latin typeface="+mj-lt"/>
              </a:rPr>
            </a:br>
            <a:r>
              <a:rPr lang="en-US" sz="2800" dirty="0">
                <a:solidFill>
                  <a:srgbClr val="000000"/>
                </a:solidFill>
                <a:latin typeface="+mj-lt"/>
              </a:rPr>
              <a:t> </a:t>
            </a:r>
            <a:r>
              <a:rPr lang="en-US" sz="2000" dirty="0">
                <a:solidFill>
                  <a:srgbClr val="000000"/>
                </a:solidFill>
                <a:latin typeface="Century Gothic"/>
                <a:ea typeface="+mj-ea"/>
                <a:cs typeface="+mj-cs"/>
              </a:rPr>
              <a:t>Doctrina y Convenios </a:t>
            </a:r>
            <a:r>
              <a:rPr lang="en-US" sz="2000" dirty="0" smtClean="0">
                <a:solidFill>
                  <a:srgbClr val="000000"/>
                </a:solidFill>
                <a:latin typeface="Century Gothic"/>
                <a:ea typeface="+mj-ea"/>
                <a:cs typeface="+mj-cs"/>
              </a:rPr>
              <a:t>127:6</a:t>
            </a:r>
          </a:p>
        </p:txBody>
      </p:sp>
      <p:sp>
        <p:nvSpPr>
          <p:cNvPr id="6" name="Slide Number Placeholder 5"/>
          <p:cNvSpPr>
            <a:spLocks noGrp="1"/>
          </p:cNvSpPr>
          <p:nvPr>
            <p:ph type="sldNum" sz="quarter" idx="11"/>
          </p:nvPr>
        </p:nvSpPr>
        <p:spPr/>
        <p:txBody>
          <a:bodyPr/>
          <a:lstStyle/>
          <a:p>
            <a:fld id="{BA9B540C-44DA-4F69-89C9-7C84606640D3}" type="slidenum">
              <a:rPr lang="en-US" smtClean="0"/>
              <a:pPr/>
              <a:t>11</a:t>
            </a:fld>
            <a:endParaRPr lang="en-US" smtClean="0"/>
          </a:p>
        </p:txBody>
      </p:sp>
    </p:spTree>
    <p:extLst>
      <p:ext uri="{BB962C8B-B14F-4D97-AF65-F5344CB8AC3E}">
        <p14:creationId xmlns="" xmlns:p14="http://schemas.microsoft.com/office/powerpoint/2010/main" val="53129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1698" y="1313742"/>
            <a:ext cx="6564087" cy="3816936"/>
          </a:xfrm>
        </p:spPr>
        <p:txBody>
          <a:bodyPr/>
          <a:lstStyle/>
          <a:p>
            <a:pPr algn="l"/>
            <a:r>
              <a:rPr lang="en-US" sz="2000" dirty="0" smtClean="0">
                <a:solidFill>
                  <a:srgbClr val="000000"/>
                </a:solidFill>
                <a:effectLst/>
                <a:latin typeface="+mj-lt"/>
              </a:rPr>
              <a:t/>
            </a:r>
            <a:br>
              <a:rPr lang="en-US" sz="2000" dirty="0" smtClean="0">
                <a:solidFill>
                  <a:srgbClr val="000000"/>
                </a:solidFill>
                <a:effectLst/>
                <a:latin typeface="+mj-lt"/>
              </a:rPr>
            </a:br>
            <a:r>
              <a:rPr lang="es-CO" sz="2000" dirty="0" smtClean="0">
                <a:solidFill>
                  <a:srgbClr val="000000"/>
                </a:solidFill>
                <a:effectLst/>
                <a:latin typeface="+mj-lt"/>
              </a:rPr>
              <a:t>“Miles de nuestros fieles miembros asisten al templo con poca frecuencia y entre los que asisten, la mayoría no está trabajando en sus propias líneas de antepasados. Ellos no están salvando a sus propios muertos. Aparentemente ellos creen que están cumpliendo con su responsabilidad al solamente asistir al templo de vez en cuando. </a:t>
            </a:r>
            <a:r>
              <a:rPr lang="en-US" sz="2000" dirty="0" err="1" smtClean="0">
                <a:solidFill>
                  <a:srgbClr val="000000"/>
                </a:solidFill>
                <a:effectLst/>
                <a:latin typeface="+mj-lt"/>
              </a:rPr>
              <a:t>Esto</a:t>
            </a:r>
            <a:r>
              <a:rPr lang="en-US" sz="2000" dirty="0" smtClean="0">
                <a:solidFill>
                  <a:srgbClr val="000000"/>
                </a:solidFill>
                <a:effectLst/>
                <a:latin typeface="+mj-lt"/>
              </a:rPr>
              <a:t> simplemente no es así.</a:t>
            </a:r>
            <a:br>
              <a:rPr lang="en-US" sz="2000" dirty="0" smtClean="0">
                <a:solidFill>
                  <a:srgbClr val="000000"/>
                </a:solidFill>
                <a:effectLst/>
                <a:latin typeface="+mj-lt"/>
              </a:rPr>
            </a:br>
            <a:r>
              <a:rPr lang="en-US" sz="2000" dirty="0" smtClean="0">
                <a:solidFill>
                  <a:srgbClr val="000000"/>
                </a:solidFill>
                <a:effectLst/>
                <a:latin typeface="+mj-lt"/>
              </a:rPr>
              <a:t> </a:t>
            </a:r>
            <a:br>
              <a:rPr lang="en-US" sz="2000" dirty="0" smtClean="0">
                <a:solidFill>
                  <a:srgbClr val="000000"/>
                </a:solidFill>
                <a:effectLst/>
                <a:latin typeface="+mj-lt"/>
              </a:rPr>
            </a:br>
            <a:r>
              <a:rPr lang="en-US" sz="2000" dirty="0" smtClean="0">
                <a:solidFill>
                  <a:srgbClr val="000000"/>
                </a:solidFill>
                <a:effectLst/>
                <a:latin typeface="+mj-lt"/>
              </a:rPr>
              <a:t>“</a:t>
            </a:r>
            <a:r>
              <a:rPr lang="es-CO" sz="2000" dirty="0" smtClean="0">
                <a:solidFill>
                  <a:srgbClr val="000000"/>
                </a:solidFill>
                <a:effectLst/>
                <a:latin typeface="+mj-lt"/>
              </a:rPr>
              <a:t>Debemos aprender a salvar a nuestros muertos. Debemos identificarlos de manera debida para que podamos efectuar la obra por ellos en los templos… </a:t>
            </a:r>
            <a:endParaRPr lang="en-US" sz="2000" dirty="0" smtClean="0">
              <a:solidFill>
                <a:srgbClr val="000000"/>
              </a:solidFill>
              <a:effectLst/>
              <a:latin typeface="+mj-lt"/>
            </a:endParaRPr>
          </a:p>
        </p:txBody>
      </p:sp>
      <p:sp>
        <p:nvSpPr>
          <p:cNvPr id="5" name="Rectangle 4"/>
          <p:cNvSpPr/>
          <p:nvPr/>
        </p:nvSpPr>
        <p:spPr>
          <a:xfrm>
            <a:off x="476352" y="292837"/>
            <a:ext cx="8628901" cy="523220"/>
          </a:xfrm>
          <a:prstGeom prst="rect">
            <a:avLst/>
          </a:prstGeom>
        </p:spPr>
        <p:txBody>
          <a:bodyPr wrap="square">
            <a:spAutoFit/>
          </a:bodyPr>
          <a:lstStyle/>
          <a:p>
            <a:pPr lvl="0" defTabSz="457200">
              <a:spcBef>
                <a:spcPct val="0"/>
              </a:spcBef>
              <a:defRPr/>
            </a:pPr>
            <a:r>
              <a:rPr lang="en-US" sz="2800" dirty="0" err="1" smtClean="0">
                <a:solidFill>
                  <a:schemeClr val="tx2"/>
                </a:solidFill>
                <a:latin typeface="+mj-lt"/>
              </a:rPr>
              <a:t>Aprender</a:t>
            </a:r>
            <a:r>
              <a:rPr lang="en-US" sz="2800" dirty="0" smtClean="0">
                <a:solidFill>
                  <a:schemeClr val="tx2"/>
                </a:solidFill>
                <a:latin typeface="+mj-lt"/>
              </a:rPr>
              <a:t> a </a:t>
            </a:r>
            <a:r>
              <a:rPr lang="en-US" sz="2800" dirty="0" err="1" smtClean="0">
                <a:solidFill>
                  <a:schemeClr val="tx2"/>
                </a:solidFill>
                <a:latin typeface="+mj-lt"/>
              </a:rPr>
              <a:t>salvar</a:t>
            </a:r>
            <a:r>
              <a:rPr lang="en-US" sz="2800" dirty="0" smtClean="0">
                <a:solidFill>
                  <a:schemeClr val="tx2"/>
                </a:solidFill>
                <a:latin typeface="+mj-lt"/>
              </a:rPr>
              <a:t> a </a:t>
            </a:r>
            <a:r>
              <a:rPr lang="en-US" sz="2800" dirty="0" err="1" smtClean="0">
                <a:solidFill>
                  <a:schemeClr val="tx2"/>
                </a:solidFill>
                <a:latin typeface="+mj-lt"/>
              </a:rPr>
              <a:t>nuestros</a:t>
            </a:r>
            <a:r>
              <a:rPr lang="en-US" sz="2800" dirty="0" smtClean="0">
                <a:solidFill>
                  <a:schemeClr val="tx2"/>
                </a:solidFill>
                <a:latin typeface="+mj-lt"/>
              </a:rPr>
              <a:t> </a:t>
            </a:r>
            <a:r>
              <a:rPr lang="en-US" sz="2800" dirty="0" err="1" smtClean="0">
                <a:solidFill>
                  <a:schemeClr val="tx2"/>
                </a:solidFill>
                <a:latin typeface="+mj-lt"/>
              </a:rPr>
              <a:t>propios</a:t>
            </a:r>
            <a:r>
              <a:rPr lang="en-US" sz="2800" dirty="0" smtClean="0">
                <a:solidFill>
                  <a:schemeClr val="tx2"/>
                </a:solidFill>
                <a:latin typeface="+mj-lt"/>
              </a:rPr>
              <a:t> </a:t>
            </a:r>
            <a:r>
              <a:rPr lang="en-US" sz="2800" dirty="0" err="1">
                <a:solidFill>
                  <a:schemeClr val="tx2"/>
                </a:solidFill>
                <a:latin typeface="+mj-lt"/>
              </a:rPr>
              <a:t>m</a:t>
            </a:r>
            <a:r>
              <a:rPr lang="en-US" sz="2800" dirty="0" err="1" smtClean="0">
                <a:solidFill>
                  <a:schemeClr val="tx2"/>
                </a:solidFill>
                <a:latin typeface="+mj-lt"/>
              </a:rPr>
              <a:t>uertos</a:t>
            </a:r>
            <a:endParaRPr lang="en-US" sz="2800" dirty="0" smtClean="0">
              <a:solidFill>
                <a:schemeClr val="tx2"/>
              </a:solidFill>
              <a:latin typeface="+mj-lt"/>
            </a:endParaRPr>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86154" y="1206168"/>
            <a:ext cx="1496332" cy="2042825"/>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12</a:t>
            </a:fld>
            <a:endParaRPr lang="en-US" smtClean="0"/>
          </a:p>
        </p:txBody>
      </p:sp>
    </p:spTree>
    <p:extLst>
      <p:ext uri="{BB962C8B-B14F-4D97-AF65-F5344CB8AC3E}">
        <p14:creationId xmlns="" xmlns:p14="http://schemas.microsoft.com/office/powerpoint/2010/main" val="12867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86154" y="1206168"/>
            <a:ext cx="1496332" cy="2042825"/>
          </a:xfrm>
          <a:prstGeom prst="rect">
            <a:avLst/>
          </a:prstGeom>
        </p:spPr>
      </p:pic>
      <p:sp>
        <p:nvSpPr>
          <p:cNvPr id="2" name="Title 1"/>
          <p:cNvSpPr>
            <a:spLocks noGrp="1"/>
          </p:cNvSpPr>
          <p:nvPr>
            <p:ph type="ctrTitle"/>
          </p:nvPr>
        </p:nvSpPr>
        <p:spPr>
          <a:xfrm>
            <a:off x="2205360" y="1206167"/>
            <a:ext cx="6538102" cy="4065079"/>
          </a:xfrm>
        </p:spPr>
        <p:txBody>
          <a:bodyPr/>
          <a:lstStyle/>
          <a:p>
            <a:pPr algn="l"/>
            <a:r>
              <a:rPr lang="es-CO" sz="2000" dirty="0" smtClean="0">
                <a:solidFill>
                  <a:srgbClr val="000000"/>
                </a:solidFill>
                <a:effectLst/>
                <a:latin typeface="+mj-lt"/>
              </a:rPr>
              <a:t>“Es necesario enseñar a los santos de cada distrito de templo la manera en que pueden proporcionar sus propios nombres. Los miembros de Japón deben suministrar los nombres en su propio templo de Tokio. Los miembros de Sudamérica deben proveer los nombres de su propio templo de Sao Paulo. Se debe hacer lo mismo en México, en Seattle y en todas las demás áreas establecidas. Si lo hacen, estarán salvando a sus propios muertos. Si no lo hacen y dependen de que se envíen los nombres desde Salt Lake City…, no salvan a sus muertos, sino que están trabajando en la genealogía de otras personas”</a:t>
            </a:r>
            <a:endParaRPr lang="en-US" sz="2000" dirty="0" smtClean="0">
              <a:solidFill>
                <a:srgbClr val="000000"/>
              </a:solidFill>
              <a:effectLst/>
              <a:latin typeface="+mj-lt"/>
            </a:endParaRPr>
          </a:p>
        </p:txBody>
      </p:sp>
      <p:sp>
        <p:nvSpPr>
          <p:cNvPr id="4" name="Title 1"/>
          <p:cNvSpPr txBox="1">
            <a:spLocks/>
          </p:cNvSpPr>
          <p:nvPr/>
        </p:nvSpPr>
        <p:spPr>
          <a:xfrm>
            <a:off x="1877630" y="5527015"/>
            <a:ext cx="6577445" cy="82933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2000" dirty="0" smtClean="0">
                <a:solidFill>
                  <a:srgbClr val="000000"/>
                </a:solidFill>
                <a:effectLst/>
                <a:latin typeface="+mj-lt"/>
              </a:rPr>
              <a:t>Spencer W. Kimball,</a:t>
            </a:r>
          </a:p>
          <a:p>
            <a:pPr algn="r"/>
            <a:r>
              <a:rPr lang="en-US" sz="2000" dirty="0" smtClean="0">
                <a:solidFill>
                  <a:srgbClr val="000000"/>
                </a:solidFill>
                <a:effectLst/>
                <a:latin typeface="+mj-lt"/>
              </a:rPr>
              <a:t>seminario de representantes regionales, 30 de septiembre de 1976</a:t>
            </a:r>
          </a:p>
        </p:txBody>
      </p:sp>
      <p:sp>
        <p:nvSpPr>
          <p:cNvPr id="5" name="Slide Number Placeholder 4"/>
          <p:cNvSpPr>
            <a:spLocks noGrp="1"/>
          </p:cNvSpPr>
          <p:nvPr>
            <p:ph type="sldNum" sz="quarter" idx="11"/>
          </p:nvPr>
        </p:nvSpPr>
        <p:spPr/>
        <p:txBody>
          <a:bodyPr/>
          <a:lstStyle/>
          <a:p>
            <a:fld id="{BA9B540C-44DA-4F69-89C9-7C84606640D3}" type="slidenum">
              <a:rPr lang="en-US" smtClean="0"/>
              <a:pPr/>
              <a:t>13</a:t>
            </a:fld>
            <a:endParaRPr lang="en-US" smtClean="0"/>
          </a:p>
        </p:txBody>
      </p:sp>
      <p:sp>
        <p:nvSpPr>
          <p:cNvPr id="8" name="Rectangle 7"/>
          <p:cNvSpPr/>
          <p:nvPr/>
        </p:nvSpPr>
        <p:spPr>
          <a:xfrm>
            <a:off x="476352" y="292837"/>
            <a:ext cx="8628901" cy="523220"/>
          </a:xfrm>
          <a:prstGeom prst="rect">
            <a:avLst/>
          </a:prstGeom>
        </p:spPr>
        <p:txBody>
          <a:bodyPr wrap="square">
            <a:spAutoFit/>
          </a:bodyPr>
          <a:lstStyle/>
          <a:p>
            <a:pPr lvl="0" defTabSz="457200">
              <a:spcBef>
                <a:spcPct val="0"/>
              </a:spcBef>
              <a:defRPr/>
            </a:pPr>
            <a:r>
              <a:rPr lang="en-US" sz="2800" dirty="0" err="1" smtClean="0">
                <a:solidFill>
                  <a:schemeClr val="tx2"/>
                </a:solidFill>
                <a:latin typeface="+mj-lt"/>
              </a:rPr>
              <a:t>Aprender</a:t>
            </a:r>
            <a:r>
              <a:rPr lang="en-US" sz="2800" dirty="0" smtClean="0">
                <a:solidFill>
                  <a:schemeClr val="tx2"/>
                </a:solidFill>
                <a:latin typeface="+mj-lt"/>
              </a:rPr>
              <a:t> </a:t>
            </a:r>
            <a:r>
              <a:rPr lang="en-US" sz="2800" dirty="0" smtClean="0">
                <a:solidFill>
                  <a:schemeClr val="tx2"/>
                </a:solidFill>
                <a:latin typeface="+mj-lt"/>
              </a:rPr>
              <a:t>a </a:t>
            </a:r>
            <a:r>
              <a:rPr lang="en-US" sz="2800" dirty="0" err="1" smtClean="0">
                <a:solidFill>
                  <a:schemeClr val="tx2"/>
                </a:solidFill>
                <a:latin typeface="+mj-lt"/>
              </a:rPr>
              <a:t>salvar</a:t>
            </a:r>
            <a:r>
              <a:rPr lang="en-US" sz="2800" dirty="0" smtClean="0">
                <a:solidFill>
                  <a:schemeClr val="tx2"/>
                </a:solidFill>
                <a:latin typeface="+mj-lt"/>
              </a:rPr>
              <a:t> </a:t>
            </a:r>
            <a:r>
              <a:rPr lang="en-US" sz="2800" dirty="0" smtClean="0">
                <a:solidFill>
                  <a:schemeClr val="tx2"/>
                </a:solidFill>
                <a:latin typeface="+mj-lt"/>
              </a:rPr>
              <a:t>a </a:t>
            </a:r>
            <a:r>
              <a:rPr lang="en-US" sz="2800" dirty="0" err="1" smtClean="0">
                <a:solidFill>
                  <a:schemeClr val="tx2"/>
                </a:solidFill>
                <a:latin typeface="+mj-lt"/>
              </a:rPr>
              <a:t>nuestros</a:t>
            </a:r>
            <a:r>
              <a:rPr lang="en-US" sz="2800" dirty="0" smtClean="0">
                <a:solidFill>
                  <a:schemeClr val="tx2"/>
                </a:solidFill>
                <a:latin typeface="+mj-lt"/>
              </a:rPr>
              <a:t> </a:t>
            </a:r>
            <a:r>
              <a:rPr lang="en-US" sz="2800" dirty="0" err="1" smtClean="0">
                <a:solidFill>
                  <a:schemeClr val="tx2"/>
                </a:solidFill>
                <a:latin typeface="+mj-lt"/>
              </a:rPr>
              <a:t>propios</a:t>
            </a:r>
            <a:r>
              <a:rPr lang="en-US" sz="2800" dirty="0" smtClean="0">
                <a:solidFill>
                  <a:schemeClr val="tx2"/>
                </a:solidFill>
                <a:latin typeface="+mj-lt"/>
              </a:rPr>
              <a:t> </a:t>
            </a:r>
            <a:r>
              <a:rPr lang="en-US" sz="2800" dirty="0" err="1" smtClean="0">
                <a:solidFill>
                  <a:schemeClr val="tx2"/>
                </a:solidFill>
                <a:latin typeface="+mj-lt"/>
              </a:rPr>
              <a:t>muertos</a:t>
            </a:r>
            <a:endParaRPr lang="en-US" sz="2800" dirty="0" smtClean="0">
              <a:solidFill>
                <a:schemeClr val="tx2"/>
              </a:solidFill>
              <a:latin typeface="+mj-lt"/>
            </a:endParaRPr>
          </a:p>
        </p:txBody>
      </p:sp>
    </p:spTree>
    <p:extLst>
      <p:ext uri="{BB962C8B-B14F-4D97-AF65-F5344CB8AC3E}">
        <p14:creationId xmlns="" xmlns:p14="http://schemas.microsoft.com/office/powerpoint/2010/main" val="291823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66875" y="1195223"/>
            <a:ext cx="2118674" cy="2946931"/>
          </a:xfrm>
          <a:prstGeom prst="rect">
            <a:avLst/>
          </a:prstGeom>
        </p:spPr>
      </p:pic>
      <p:sp>
        <p:nvSpPr>
          <p:cNvPr id="11" name="Rectangle 10"/>
          <p:cNvSpPr/>
          <p:nvPr/>
        </p:nvSpPr>
        <p:spPr>
          <a:xfrm>
            <a:off x="4861608" y="2380292"/>
            <a:ext cx="6254582" cy="523220"/>
          </a:xfrm>
          <a:prstGeom prst="rect">
            <a:avLst/>
          </a:prstGeom>
        </p:spPr>
        <p:txBody>
          <a:bodyPr wrap="square">
            <a:spAutoFit/>
          </a:bodyPr>
          <a:lstStyle/>
          <a:p>
            <a:endParaRPr/>
          </a:p>
        </p:txBody>
      </p:sp>
      <p:sp>
        <p:nvSpPr>
          <p:cNvPr id="13" name="Rectangle 12"/>
          <p:cNvSpPr/>
          <p:nvPr/>
        </p:nvSpPr>
        <p:spPr>
          <a:xfrm>
            <a:off x="2930770" y="697483"/>
            <a:ext cx="5850374" cy="4616648"/>
          </a:xfrm>
          <a:prstGeom prst="rect">
            <a:avLst/>
          </a:prstGeom>
        </p:spPr>
        <p:txBody>
          <a:bodyPr wrap="square">
            <a:spAutoFit/>
          </a:bodyPr>
          <a:lstStyle/>
          <a:p>
            <a:endParaRPr dirty="0"/>
          </a:p>
          <a:p>
            <a:r>
              <a:rPr lang="en-US" sz="2400" dirty="0" smtClean="0">
                <a:solidFill>
                  <a:srgbClr val="000000"/>
                </a:solidFill>
                <a:latin typeface="+mj-lt"/>
              </a:rPr>
              <a:t>“He aquí</a:t>
            </a:r>
            <a:r>
              <a:rPr lang="en-US" sz="2400" dirty="0">
                <a:solidFill>
                  <a:srgbClr val="000000"/>
                </a:solidFill>
                <a:latin typeface="+mj-lt"/>
              </a:rPr>
              <a:t>, yo os revelaré el sacerdocio, por conducto de </a:t>
            </a:r>
            <a:r>
              <a:rPr lang="en-US" sz="2400" dirty="0" smtClean="0">
                <a:solidFill>
                  <a:srgbClr val="000000"/>
                </a:solidFill>
                <a:latin typeface="+mj-lt"/>
              </a:rPr>
              <a:t>Elías </a:t>
            </a:r>
            <a:r>
              <a:rPr lang="en-US" sz="2400" dirty="0">
                <a:solidFill>
                  <a:srgbClr val="000000"/>
                </a:solidFill>
                <a:latin typeface="+mj-lt"/>
              </a:rPr>
              <a:t>el profeta, antes de la venida del grande y </a:t>
            </a:r>
            <a:r>
              <a:rPr lang="en-US" sz="2400" dirty="0" smtClean="0">
                <a:solidFill>
                  <a:srgbClr val="000000"/>
                </a:solidFill>
                <a:latin typeface="+mj-lt"/>
              </a:rPr>
              <a:t>terrible </a:t>
            </a:r>
            <a:r>
              <a:rPr lang="en-US" sz="2400" dirty="0">
                <a:solidFill>
                  <a:srgbClr val="000000"/>
                </a:solidFill>
                <a:latin typeface="+mj-lt"/>
              </a:rPr>
              <a:t>día del Señor.</a:t>
            </a:r>
          </a:p>
          <a:p>
            <a:endParaRPr dirty="0"/>
          </a:p>
          <a:p>
            <a:r>
              <a:rPr lang="en-US" sz="2400" dirty="0" smtClean="0">
                <a:solidFill>
                  <a:srgbClr val="000000"/>
                </a:solidFill>
                <a:latin typeface="+mj-lt"/>
              </a:rPr>
              <a:t>“Y él </a:t>
            </a:r>
            <a:r>
              <a:rPr lang="en-US" sz="2400" dirty="0">
                <a:solidFill>
                  <a:srgbClr val="000000"/>
                </a:solidFill>
                <a:latin typeface="+mj-lt"/>
              </a:rPr>
              <a:t>plantará en el corazón de los hijos las </a:t>
            </a:r>
            <a:r>
              <a:rPr lang="en-US" sz="2400" dirty="0" smtClean="0">
                <a:solidFill>
                  <a:srgbClr val="000000"/>
                </a:solidFill>
                <a:latin typeface="+mj-lt"/>
              </a:rPr>
              <a:t>promesas </a:t>
            </a:r>
            <a:r>
              <a:rPr lang="en-US" sz="2400" dirty="0">
                <a:solidFill>
                  <a:srgbClr val="000000"/>
                </a:solidFill>
                <a:latin typeface="+mj-lt"/>
              </a:rPr>
              <a:t>hechas a los padres, y el corazón de los hijos se volverá hacia </a:t>
            </a:r>
            <a:r>
              <a:rPr lang="en-US" sz="2400" b="1" i="1" dirty="0" smtClean="0">
                <a:solidFill>
                  <a:schemeClr val="tx2"/>
                </a:solidFill>
                <a:latin typeface="+mj-lt"/>
              </a:rPr>
              <a:t>sus</a:t>
            </a:r>
            <a:r>
              <a:rPr lang="en-US" sz="2400" b="1" dirty="0" smtClean="0">
                <a:solidFill>
                  <a:schemeClr val="tx2"/>
                </a:solidFill>
                <a:latin typeface="+mj-lt"/>
              </a:rPr>
              <a:t> </a:t>
            </a:r>
            <a:r>
              <a:rPr lang="en-US" sz="2400" dirty="0" smtClean="0">
                <a:solidFill>
                  <a:srgbClr val="000000"/>
                </a:solidFill>
                <a:latin typeface="+mj-lt"/>
              </a:rPr>
              <a:t>padres</a:t>
            </a:r>
            <a:r>
              <a:rPr lang="en-US" sz="2400" dirty="0">
                <a:solidFill>
                  <a:srgbClr val="000000"/>
                </a:solidFill>
                <a:latin typeface="+mj-lt"/>
              </a:rPr>
              <a:t>.</a:t>
            </a:r>
          </a:p>
          <a:p>
            <a:endParaRPr dirty="0"/>
          </a:p>
          <a:p>
            <a:r>
              <a:rPr lang="en-US" sz="2400" dirty="0" smtClean="0">
                <a:solidFill>
                  <a:srgbClr val="000000"/>
                </a:solidFill>
                <a:latin typeface="+mj-lt"/>
              </a:rPr>
              <a:t>“De no </a:t>
            </a:r>
            <a:r>
              <a:rPr lang="en-US" sz="2400" dirty="0">
                <a:solidFill>
                  <a:srgbClr val="000000"/>
                </a:solidFill>
                <a:latin typeface="+mj-lt"/>
              </a:rPr>
              <a:t>ser así, toda la </a:t>
            </a:r>
            <a:r>
              <a:rPr lang="en-US" sz="2400" dirty="0" smtClean="0">
                <a:solidFill>
                  <a:srgbClr val="000000"/>
                </a:solidFill>
                <a:latin typeface="+mj-lt"/>
              </a:rPr>
              <a:t>tierra </a:t>
            </a:r>
            <a:r>
              <a:rPr lang="en-US" sz="2400" dirty="0">
                <a:solidFill>
                  <a:srgbClr val="000000"/>
                </a:solidFill>
                <a:latin typeface="+mj-lt"/>
              </a:rPr>
              <a:t>sería totalmente asolada a su venida</a:t>
            </a:r>
            <a:r>
              <a:rPr lang="en-US" sz="2400" dirty="0" smtClean="0">
                <a:solidFill>
                  <a:srgbClr val="000000"/>
                </a:solidFill>
                <a:latin typeface="+mj-lt"/>
              </a:rPr>
              <a:t>”. </a:t>
            </a:r>
          </a:p>
        </p:txBody>
      </p:sp>
      <p:sp>
        <p:nvSpPr>
          <p:cNvPr id="14" name="Rectangle 13"/>
          <p:cNvSpPr/>
          <p:nvPr/>
        </p:nvSpPr>
        <p:spPr>
          <a:xfrm>
            <a:off x="2336118" y="5649702"/>
            <a:ext cx="6299409" cy="400110"/>
          </a:xfrm>
          <a:prstGeom prst="rect">
            <a:avLst/>
          </a:prstGeom>
        </p:spPr>
        <p:txBody>
          <a:bodyPr wrap="square">
            <a:spAutoFit/>
          </a:bodyPr>
          <a:lstStyle/>
          <a:p>
            <a:pPr algn="r"/>
            <a:r>
              <a:rPr lang="en-US" sz="2000" dirty="0">
                <a:latin typeface="+mj-lt"/>
              </a:rPr>
              <a:t>D</a:t>
            </a:r>
            <a:r>
              <a:rPr lang="en-US" sz="2000" dirty="0" smtClean="0">
                <a:latin typeface="+mj-lt"/>
              </a:rPr>
              <a:t>octrina y Convenios 2:1-3; cursiva agregada</a:t>
            </a:r>
          </a:p>
        </p:txBody>
      </p:sp>
      <p:sp>
        <p:nvSpPr>
          <p:cNvPr id="7" name="Rectangle 6"/>
          <p:cNvSpPr/>
          <p:nvPr/>
        </p:nvSpPr>
        <p:spPr>
          <a:xfrm>
            <a:off x="476353" y="382487"/>
            <a:ext cx="6018136" cy="584776"/>
          </a:xfrm>
          <a:prstGeom prst="rect">
            <a:avLst/>
          </a:prstGeom>
        </p:spPr>
        <p:txBody>
          <a:bodyPr wrap="square">
            <a:spAutoFit/>
          </a:bodyPr>
          <a:lstStyle/>
          <a:p>
            <a:pPr lvl="0" defTabSz="457200">
              <a:spcBef>
                <a:spcPct val="0"/>
              </a:spcBef>
              <a:defRPr/>
            </a:pPr>
            <a:r>
              <a:rPr lang="en-US" sz="3200" dirty="0" smtClean="0">
                <a:solidFill>
                  <a:schemeClr val="tx2"/>
                </a:solidFill>
                <a:latin typeface="+mj-lt"/>
              </a:rPr>
              <a:t>“A </a:t>
            </a:r>
            <a:r>
              <a:rPr lang="en-US" sz="3200" b="1" dirty="0" smtClean="0">
                <a:solidFill>
                  <a:schemeClr val="tx2"/>
                </a:solidFill>
                <a:latin typeface="+mj-lt"/>
              </a:rPr>
              <a:t>sus</a:t>
            </a:r>
            <a:r>
              <a:rPr lang="en-US" sz="3200" dirty="0" smtClean="0">
                <a:solidFill>
                  <a:schemeClr val="tx2"/>
                </a:solidFill>
                <a:latin typeface="+mj-lt"/>
              </a:rPr>
              <a:t> padres”</a:t>
            </a:r>
          </a:p>
        </p:txBody>
      </p:sp>
      <p:sp>
        <p:nvSpPr>
          <p:cNvPr id="2" name="Slide Number Placeholder 1"/>
          <p:cNvSpPr>
            <a:spLocks noGrp="1"/>
          </p:cNvSpPr>
          <p:nvPr>
            <p:ph type="sldNum" sz="quarter" idx="12"/>
          </p:nvPr>
        </p:nvSpPr>
        <p:spPr/>
        <p:txBody>
          <a:bodyPr/>
          <a:lstStyle/>
          <a:p>
            <a:fld id="{BA9B540C-44DA-4F69-89C9-7C84606640D3}" type="slidenum">
              <a:rPr lang="en-US" smtClean="0"/>
              <a:pPr/>
              <a:t>14</a:t>
            </a:fld>
            <a:endParaRPr lang="en-US" smtClean="0"/>
          </a:p>
        </p:txBody>
      </p:sp>
    </p:spTree>
    <p:extLst>
      <p:ext uri="{BB962C8B-B14F-4D97-AF65-F5344CB8AC3E}">
        <p14:creationId xmlns="" xmlns:p14="http://schemas.microsoft.com/office/powerpoint/2010/main" val="385645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605897" y="1395282"/>
            <a:ext cx="1609463" cy="2111578"/>
          </a:xfrm>
          <a:prstGeom prst="rect">
            <a:avLst/>
          </a:prstGeom>
        </p:spPr>
      </p:pic>
      <p:sp>
        <p:nvSpPr>
          <p:cNvPr id="2" name="Title 1"/>
          <p:cNvSpPr>
            <a:spLocks noGrp="1"/>
          </p:cNvSpPr>
          <p:nvPr>
            <p:ph type="ctrTitle"/>
          </p:nvPr>
        </p:nvSpPr>
        <p:spPr>
          <a:xfrm>
            <a:off x="2422768" y="1317130"/>
            <a:ext cx="6416711" cy="3665178"/>
          </a:xfrm>
        </p:spPr>
        <p:txBody>
          <a:bodyPr anchor="t"/>
          <a:lstStyle/>
          <a:p>
            <a:pPr algn="l"/>
            <a:r>
              <a:rPr lang="en-US" sz="2400" dirty="0" smtClean="0">
                <a:solidFill>
                  <a:srgbClr val="000000"/>
                </a:solidFill>
                <a:effectLst/>
                <a:latin typeface="+mj-lt"/>
              </a:rPr>
              <a:t>“Los muertos están esperando ansiosamente que los Santos de los Últimos Días encuentren sus nombres y luego vayan a los templos para oficiar en favor de ellos, para de esa forma ser liberados de la prisión en el mundo de los espíritus. Todos debemos tratar de encontrar gozo en esta magnífica obra de amor”.</a:t>
            </a:r>
          </a:p>
        </p:txBody>
      </p:sp>
      <p:sp>
        <p:nvSpPr>
          <p:cNvPr id="4" name="Title 1"/>
          <p:cNvSpPr txBox="1">
            <a:spLocks/>
          </p:cNvSpPr>
          <p:nvPr/>
        </p:nvSpPr>
        <p:spPr>
          <a:xfrm>
            <a:off x="1914771" y="5256671"/>
            <a:ext cx="6722562" cy="55071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2000" dirty="0" smtClean="0">
                <a:solidFill>
                  <a:srgbClr val="000000"/>
                </a:solidFill>
                <a:effectLst/>
                <a:latin typeface="+mj-lt"/>
              </a:rPr>
              <a:t>Howard </a:t>
            </a:r>
            <a:r>
              <a:rPr lang="en-US" sz="2000" dirty="0">
                <a:solidFill>
                  <a:srgbClr val="000000"/>
                </a:solidFill>
                <a:effectLst/>
                <a:latin typeface="+mj-lt"/>
              </a:rPr>
              <a:t>W. Hunter, </a:t>
            </a:r>
          </a:p>
          <a:p>
            <a:pPr algn="r"/>
            <a:r>
              <a:rPr lang="en-US" sz="2000" dirty="0" smtClean="0">
                <a:solidFill>
                  <a:srgbClr val="000000"/>
                </a:solidFill>
                <a:effectLst/>
                <a:latin typeface="+mj-lt"/>
              </a:rPr>
              <a:t>“Un </a:t>
            </a:r>
            <a:r>
              <a:rPr lang="en-US" sz="2000" dirty="0">
                <a:solidFill>
                  <a:srgbClr val="000000"/>
                </a:solidFill>
                <a:effectLst/>
                <a:latin typeface="+mj-lt"/>
              </a:rPr>
              <a:t>pueblo deseoso de asistir al templo</a:t>
            </a:r>
            <a:r>
              <a:rPr lang="en-US" sz="2000" i="1" dirty="0" smtClean="0">
                <a:solidFill>
                  <a:srgbClr val="000000"/>
                </a:solidFill>
                <a:effectLst/>
                <a:latin typeface="+mj-lt"/>
              </a:rPr>
              <a:t>”, Liahona</a:t>
            </a:r>
            <a:r>
              <a:rPr lang="en-US" sz="2000" dirty="0" smtClean="0">
                <a:solidFill>
                  <a:srgbClr val="000000"/>
                </a:solidFill>
                <a:effectLst/>
                <a:latin typeface="+mj-lt"/>
              </a:rPr>
              <a:t>, mayo de 1995, pág. 6</a:t>
            </a:r>
          </a:p>
        </p:txBody>
      </p:sp>
      <p:sp>
        <p:nvSpPr>
          <p:cNvPr id="5" name="Title 1"/>
          <p:cNvSpPr txBox="1">
            <a:spLocks/>
          </p:cNvSpPr>
          <p:nvPr/>
        </p:nvSpPr>
        <p:spPr>
          <a:xfrm>
            <a:off x="508885" y="335447"/>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Obra de amor</a:t>
            </a:r>
          </a:p>
        </p:txBody>
      </p:sp>
      <p:sp>
        <p:nvSpPr>
          <p:cNvPr id="3" name="Slide Number Placeholder 2"/>
          <p:cNvSpPr>
            <a:spLocks noGrp="1"/>
          </p:cNvSpPr>
          <p:nvPr>
            <p:ph type="sldNum" sz="quarter" idx="11"/>
          </p:nvPr>
        </p:nvSpPr>
        <p:spPr/>
        <p:txBody>
          <a:bodyPr/>
          <a:lstStyle/>
          <a:p>
            <a:fld id="{BA9B540C-44DA-4F69-89C9-7C84606640D3}" type="slidenum">
              <a:rPr lang="en-US" smtClean="0"/>
              <a:pPr/>
              <a:t>15</a:t>
            </a:fld>
            <a:endParaRPr lang="en-US" smtClean="0"/>
          </a:p>
        </p:txBody>
      </p:sp>
    </p:spTree>
    <p:extLst>
      <p:ext uri="{BB962C8B-B14F-4D97-AF65-F5344CB8AC3E}">
        <p14:creationId xmlns="" xmlns:p14="http://schemas.microsoft.com/office/powerpoint/2010/main" val="1630914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539" y="995078"/>
            <a:ext cx="6418814" cy="4766166"/>
          </a:xfrm>
        </p:spPr>
        <p:txBody>
          <a:bodyPr anchor="t"/>
          <a:lstStyle/>
          <a:p>
            <a:pPr algn="l"/>
            <a:r>
              <a:rPr lang="en-US" sz="2400" dirty="0" smtClean="0">
                <a:solidFill>
                  <a:srgbClr val="000000"/>
                </a:solidFill>
                <a:effectLst/>
                <a:latin typeface="+mj-lt"/>
              </a:rPr>
              <a:t>“Es </a:t>
            </a:r>
            <a:r>
              <a:rPr lang="en-US" sz="2400" dirty="0">
                <a:solidFill>
                  <a:srgbClr val="000000"/>
                </a:solidFill>
                <a:effectLst/>
                <a:latin typeface="+mj-lt"/>
              </a:rPr>
              <a:t>importante saber por qué el Señor prometió enviar a Elías el profeta. El profeta Elías fue un gran profeta que recibió un extraordinario poder de Dios. Él poseyó el mayor poder que Dios da a Sus hijos: él tuvo el poder para sellar, el poder para que todo lo que atara en la tierra fuese atado en los cielos. Dios se lo dio al apóstol Pedro. Y el Señor cumplió su promesa de enviar a Elías el profeta</a:t>
            </a:r>
            <a:r>
              <a:rPr lang="en-US" sz="2400" dirty="0" smtClean="0">
                <a:solidFill>
                  <a:srgbClr val="000000"/>
                </a:solidFill>
                <a:effectLst/>
                <a:latin typeface="+mj-lt"/>
              </a:rPr>
              <a:t>. </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Su esperanza está en las manos de ustedes. </a:t>
            </a:r>
          </a:p>
        </p:txBody>
      </p:sp>
      <p:pic>
        <p:nvPicPr>
          <p:cNvPr id="6" name="Picture 5"/>
          <p:cNvPicPr>
            <a:picLocks noChangeAspect="1"/>
          </p:cNvPicPr>
          <p:nvPr/>
        </p:nvPicPr>
        <p:blipFill>
          <a:blip r:embed="rId3" cstate="print"/>
          <a:stretch>
            <a:fillRect/>
          </a:stretch>
        </p:blipFill>
        <p:spPr>
          <a:xfrm>
            <a:off x="478693" y="1184029"/>
            <a:ext cx="1737357" cy="2166816"/>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16</a:t>
            </a:fld>
            <a:endParaRPr lang="en-US" smtClean="0"/>
          </a:p>
        </p:txBody>
      </p:sp>
    </p:spTree>
    <p:extLst>
      <p:ext uri="{BB962C8B-B14F-4D97-AF65-F5344CB8AC3E}">
        <p14:creationId xmlns="" xmlns:p14="http://schemas.microsoft.com/office/powerpoint/2010/main" val="2928691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539" y="1066798"/>
            <a:ext cx="6418814" cy="4766166"/>
          </a:xfrm>
        </p:spPr>
        <p:txBody>
          <a:bodyPr anchor="t"/>
          <a:lstStyle/>
          <a:p>
            <a:pPr algn="l"/>
            <a:r>
              <a:rPr lang="en-US" sz="2400" dirty="0" smtClean="0">
                <a:solidFill>
                  <a:srgbClr val="000000"/>
                </a:solidFill>
                <a:effectLst/>
                <a:latin typeface="+mj-lt"/>
              </a:rPr>
              <a:t>“El profeta Elías </a:t>
            </a:r>
            <a:r>
              <a:rPr lang="en-US" sz="2400" dirty="0">
                <a:solidFill>
                  <a:srgbClr val="000000"/>
                </a:solidFill>
                <a:effectLst/>
                <a:latin typeface="+mj-lt"/>
              </a:rPr>
              <a:t>vino al profeta José Smith el 3 de abril de 1836, precisamente después de la dedicación del Templo de Kirtland, el primer templo que se dedicó después de la restauración del Evangelio. José </a:t>
            </a:r>
            <a:r>
              <a:rPr lang="en-US" sz="2400" dirty="0" err="1">
                <a:solidFill>
                  <a:srgbClr val="000000"/>
                </a:solidFill>
                <a:effectLst/>
                <a:latin typeface="+mj-lt"/>
              </a:rPr>
              <a:t>describió</a:t>
            </a:r>
            <a:r>
              <a:rPr lang="en-US" sz="2400" dirty="0">
                <a:solidFill>
                  <a:srgbClr val="000000"/>
                </a:solidFill>
                <a:effectLst/>
                <a:latin typeface="+mj-lt"/>
              </a:rPr>
              <a:t> </a:t>
            </a:r>
            <a:r>
              <a:rPr lang="en-US" sz="2400" dirty="0" err="1" smtClean="0">
                <a:solidFill>
                  <a:srgbClr val="000000"/>
                </a:solidFill>
                <a:effectLst/>
                <a:latin typeface="+mj-lt"/>
              </a:rPr>
              <a:t>aquel</a:t>
            </a:r>
            <a:r>
              <a:rPr lang="en-US" sz="2400" dirty="0" smtClean="0">
                <a:solidFill>
                  <a:srgbClr val="000000"/>
                </a:solidFill>
                <a:effectLst/>
                <a:latin typeface="+mj-lt"/>
              </a:rPr>
              <a:t> </a:t>
            </a:r>
            <a:r>
              <a:rPr lang="en-US" sz="2400" dirty="0">
                <a:solidFill>
                  <a:srgbClr val="000000"/>
                </a:solidFill>
                <a:effectLst/>
                <a:latin typeface="+mj-lt"/>
              </a:rPr>
              <a:t>sagrado momento:</a:t>
            </a:r>
            <a:br>
              <a:rPr lang="en-US" sz="2400" dirty="0">
                <a:solidFill>
                  <a:srgbClr val="000000"/>
                </a:solidFill>
                <a:effectLst/>
                <a:latin typeface="+mj-lt"/>
              </a:rPr>
            </a:br>
            <a:r>
              <a:rPr lang="en-US" sz="2400" dirty="0">
                <a:solidFill>
                  <a:srgbClr val="000000"/>
                </a:solidFill>
                <a:effectLst/>
                <a:latin typeface="+mj-lt"/>
              </a:rPr>
              <a:t/>
            </a:r>
            <a:br>
              <a:rPr lang="en-US" sz="2400" dirty="0">
                <a:solidFill>
                  <a:srgbClr val="000000"/>
                </a:solidFill>
                <a:effectLst/>
                <a:latin typeface="+mj-lt"/>
              </a:rPr>
            </a:br>
            <a:r>
              <a:rPr lang="en-US" sz="2400" dirty="0">
                <a:solidFill>
                  <a:srgbClr val="000000"/>
                </a:solidFill>
                <a:effectLst/>
                <a:latin typeface="Century Gothic"/>
              </a:rPr>
              <a:t>“ </a:t>
            </a:r>
            <a:r>
              <a:rPr lang="en-US" sz="2400" dirty="0" smtClean="0">
                <a:solidFill>
                  <a:srgbClr val="000000"/>
                </a:solidFill>
                <a:effectLst/>
                <a:latin typeface="Century Gothic"/>
              </a:rPr>
              <a:t>‘</a:t>
            </a:r>
            <a:r>
              <a:rPr lang="en-US" sz="2400" dirty="0" smtClean="0">
                <a:solidFill>
                  <a:srgbClr val="000000"/>
                </a:solidFill>
                <a:effectLst/>
                <a:latin typeface="+mj-lt"/>
              </a:rPr>
              <a:t>Se nos desplegó otra </a:t>
            </a:r>
            <a:r>
              <a:rPr lang="en-US" sz="2400" dirty="0">
                <a:solidFill>
                  <a:srgbClr val="000000"/>
                </a:solidFill>
                <a:effectLst/>
                <a:latin typeface="+mj-lt"/>
              </a:rPr>
              <a:t>visión grande y gloriosa; porque Elías el profeta, que fue llevado al cielo sin gustar la muerte, se apareció ante nosotros, y dijo</a:t>
            </a:r>
            <a:r>
              <a:rPr lang="en-US" sz="2400" dirty="0" smtClean="0">
                <a:solidFill>
                  <a:srgbClr val="000000"/>
                </a:solidFill>
                <a:effectLst/>
                <a:latin typeface="+mj-lt"/>
              </a:rPr>
              <a:t>:</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Su esperanza está en las manos de ustedes. </a:t>
            </a:r>
          </a:p>
        </p:txBody>
      </p:sp>
      <p:pic>
        <p:nvPicPr>
          <p:cNvPr id="6" name="Picture 5"/>
          <p:cNvPicPr>
            <a:picLocks noChangeAspect="1"/>
          </p:cNvPicPr>
          <p:nvPr/>
        </p:nvPicPr>
        <p:blipFill>
          <a:blip r:embed="rId3" cstate="print"/>
          <a:stretch>
            <a:fillRect/>
          </a:stretch>
        </p:blipFill>
        <p:spPr>
          <a:xfrm>
            <a:off x="478693" y="1184029"/>
            <a:ext cx="1737357" cy="2166816"/>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17</a:t>
            </a:fld>
            <a:endParaRPr lang="en-US" smtClean="0"/>
          </a:p>
        </p:txBody>
      </p:sp>
    </p:spTree>
    <p:extLst>
      <p:ext uri="{BB962C8B-B14F-4D97-AF65-F5344CB8AC3E}">
        <p14:creationId xmlns="" xmlns:p14="http://schemas.microsoft.com/office/powerpoint/2010/main" val="2677719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539" y="1066798"/>
            <a:ext cx="6418814" cy="4766166"/>
          </a:xfrm>
        </p:spPr>
        <p:txBody>
          <a:bodyPr anchor="t"/>
          <a:lstStyle/>
          <a:p>
            <a:pPr algn="l"/>
            <a:r>
              <a:rPr lang="en-US" sz="2400" dirty="0">
                <a:solidFill>
                  <a:srgbClr val="000000"/>
                </a:solidFill>
                <a:effectLst/>
                <a:latin typeface="Century Gothic"/>
              </a:rPr>
              <a:t>“ ‘</a:t>
            </a:r>
            <a:r>
              <a:rPr lang="en-US" sz="2400" dirty="0" smtClean="0">
                <a:solidFill>
                  <a:srgbClr val="000000"/>
                </a:solidFill>
                <a:effectLst/>
                <a:latin typeface="+mj-lt"/>
              </a:rPr>
              <a:t>He aquí</a:t>
            </a:r>
            <a:r>
              <a:rPr lang="en-US" sz="2400" dirty="0">
                <a:solidFill>
                  <a:srgbClr val="000000"/>
                </a:solidFill>
                <a:effectLst/>
                <a:latin typeface="+mj-lt"/>
              </a:rPr>
              <a:t>, ha llegado plenamente el tiempo del cual se  habló por boca de Malaquías, testificando que él [Elías el profeta] sería enviado antes que viniera el día grande y terrible del Señor,</a:t>
            </a:r>
            <a:br>
              <a:rPr lang="en-US" sz="2400" dirty="0">
                <a:solidFill>
                  <a:srgbClr val="000000"/>
                </a:solidFill>
                <a:effectLst/>
                <a:latin typeface="+mj-lt"/>
              </a:rPr>
            </a:br>
            <a:r>
              <a:rPr lang="en-US" sz="2400" dirty="0">
                <a:solidFill>
                  <a:srgbClr val="000000"/>
                </a:solidFill>
                <a:effectLst/>
                <a:latin typeface="+mj-lt"/>
              </a:rPr>
              <a:t/>
            </a:r>
            <a:br>
              <a:rPr lang="en-US" sz="2400" dirty="0">
                <a:solidFill>
                  <a:srgbClr val="000000"/>
                </a:solidFill>
                <a:effectLst/>
                <a:latin typeface="+mj-lt"/>
              </a:rPr>
            </a:br>
            <a:r>
              <a:rPr lang="en-US" sz="2400" dirty="0">
                <a:solidFill>
                  <a:srgbClr val="000000"/>
                </a:solidFill>
                <a:effectLst/>
                <a:latin typeface="Century Gothic"/>
              </a:rPr>
              <a:t>“ ‘</a:t>
            </a:r>
            <a:r>
              <a:rPr lang="en-US" sz="2400" dirty="0" smtClean="0">
                <a:solidFill>
                  <a:srgbClr val="000000"/>
                </a:solidFill>
                <a:effectLst/>
                <a:latin typeface="+mj-lt"/>
              </a:rPr>
              <a:t>para </a:t>
            </a:r>
            <a:r>
              <a:rPr lang="en-US" sz="2400" dirty="0">
                <a:solidFill>
                  <a:srgbClr val="000000"/>
                </a:solidFill>
                <a:effectLst/>
                <a:latin typeface="+mj-lt"/>
              </a:rPr>
              <a:t> hacer volver el corazón de los padres a los hijos, y el de los hijos a los padres, para que el mundo entero no fuera herido con una </a:t>
            </a:r>
            <a:r>
              <a:rPr lang="en-US" sz="2400" dirty="0" smtClean="0">
                <a:solidFill>
                  <a:srgbClr val="000000"/>
                </a:solidFill>
                <a:effectLst/>
                <a:latin typeface="+mj-lt"/>
              </a:rPr>
              <a:t>maldición’…</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Su esperanza está en las manos de ustedes. </a:t>
            </a:r>
          </a:p>
        </p:txBody>
      </p:sp>
      <p:pic>
        <p:nvPicPr>
          <p:cNvPr id="6" name="Picture 5"/>
          <p:cNvPicPr>
            <a:picLocks noChangeAspect="1"/>
          </p:cNvPicPr>
          <p:nvPr/>
        </p:nvPicPr>
        <p:blipFill>
          <a:blip r:embed="rId3" cstate="print"/>
          <a:stretch>
            <a:fillRect/>
          </a:stretch>
        </p:blipFill>
        <p:spPr>
          <a:xfrm>
            <a:off x="478693" y="1184029"/>
            <a:ext cx="1737357" cy="2166816"/>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18</a:t>
            </a:fld>
            <a:endParaRPr lang="en-US" smtClean="0"/>
          </a:p>
        </p:txBody>
      </p:sp>
    </p:spTree>
    <p:extLst>
      <p:ext uri="{BB962C8B-B14F-4D97-AF65-F5344CB8AC3E}">
        <p14:creationId xmlns="" xmlns:p14="http://schemas.microsoft.com/office/powerpoint/2010/main" val="928093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539" y="1066798"/>
            <a:ext cx="6418814" cy="4766166"/>
          </a:xfrm>
        </p:spPr>
        <p:txBody>
          <a:bodyPr anchor="t"/>
          <a:lstStyle/>
          <a:p>
            <a:pPr algn="l"/>
            <a:r>
              <a:rPr lang="en-US" sz="2400" dirty="0" smtClean="0">
                <a:solidFill>
                  <a:srgbClr val="000000"/>
                </a:solidFill>
                <a:effectLst/>
                <a:latin typeface="+mj-lt"/>
              </a:rPr>
              <a:t>“</a:t>
            </a:r>
            <a:r>
              <a:rPr lang="en-US" sz="2400" dirty="0" err="1" smtClean="0">
                <a:solidFill>
                  <a:srgbClr val="000000"/>
                </a:solidFill>
                <a:effectLst/>
                <a:latin typeface="+mj-lt"/>
              </a:rPr>
              <a:t>Recuerden</a:t>
            </a:r>
            <a:r>
              <a:rPr lang="en-US" sz="2400" dirty="0" smtClean="0">
                <a:solidFill>
                  <a:srgbClr val="000000"/>
                </a:solidFill>
                <a:effectLst/>
                <a:latin typeface="+mj-lt"/>
              </a:rPr>
              <a:t> </a:t>
            </a:r>
            <a:r>
              <a:rPr lang="en-US" sz="2400" dirty="0">
                <a:solidFill>
                  <a:srgbClr val="000000"/>
                </a:solidFill>
                <a:effectLst/>
                <a:latin typeface="+mj-lt"/>
              </a:rPr>
              <a:t>que los nombres que serán tan difíciles de </a:t>
            </a:r>
            <a:r>
              <a:rPr lang="en-US" sz="2400" dirty="0" err="1" smtClean="0">
                <a:solidFill>
                  <a:srgbClr val="000000"/>
                </a:solidFill>
                <a:effectLst/>
                <a:latin typeface="+mj-lt"/>
              </a:rPr>
              <a:t>encontrar</a:t>
            </a:r>
            <a:r>
              <a:rPr lang="en-US" sz="2400" dirty="0" smtClean="0">
                <a:solidFill>
                  <a:srgbClr val="000000"/>
                </a:solidFill>
                <a:effectLst/>
                <a:latin typeface="+mj-lt"/>
              </a:rPr>
              <a:t> son </a:t>
            </a:r>
            <a:r>
              <a:rPr lang="en-US" sz="2400" dirty="0">
                <a:solidFill>
                  <a:srgbClr val="000000"/>
                </a:solidFill>
                <a:effectLst/>
                <a:latin typeface="+mj-lt"/>
              </a:rPr>
              <a:t>de personas reales, a las que ustedes deben su existencia en este mundo y con las cuales volverán a encontrarse en el mundo de los espíritus. Cuando ustedes fueron bautizados, sus antepasados los contemplaron desde allá con esperanza</a:t>
            </a:r>
            <a:r>
              <a:rPr lang="en-US" sz="2400" dirty="0" smtClean="0">
                <a:solidFill>
                  <a:srgbClr val="000000"/>
                </a:solidFill>
                <a:effectLst/>
                <a:latin typeface="+mj-lt"/>
              </a:rPr>
              <a:t>.</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Su esperanza está en las manos de ustedes. </a:t>
            </a:r>
          </a:p>
        </p:txBody>
      </p:sp>
      <p:pic>
        <p:nvPicPr>
          <p:cNvPr id="6" name="Picture 5"/>
          <p:cNvPicPr>
            <a:picLocks noChangeAspect="1"/>
          </p:cNvPicPr>
          <p:nvPr/>
        </p:nvPicPr>
        <p:blipFill>
          <a:blip r:embed="rId3" cstate="print"/>
          <a:stretch>
            <a:fillRect/>
          </a:stretch>
        </p:blipFill>
        <p:spPr>
          <a:xfrm>
            <a:off x="478693" y="1184029"/>
            <a:ext cx="1737357" cy="2166816"/>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19</a:t>
            </a:fld>
            <a:endParaRPr lang="en-US" smtClean="0"/>
          </a:p>
        </p:txBody>
      </p:sp>
    </p:spTree>
    <p:extLst>
      <p:ext uri="{BB962C8B-B14F-4D97-AF65-F5344CB8AC3E}">
        <p14:creationId xmlns="" xmlns:p14="http://schemas.microsoft.com/office/powerpoint/2010/main" val="334290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179" y="1506076"/>
            <a:ext cx="7268307" cy="3944471"/>
          </a:xfrm>
        </p:spPr>
        <p:txBody>
          <a:bodyPr/>
          <a:lstStyle/>
          <a:p>
            <a:r>
              <a:rPr lang="es-CO" sz="3600" dirty="0" smtClean="0">
                <a:solidFill>
                  <a:schemeClr val="tx1"/>
                </a:solidFill>
                <a:effectLst/>
                <a:latin typeface="+mj-lt"/>
              </a:rPr>
              <a:t>El propósito de la Iglesia restaurada de Jesucristo es ayudar a los miembros a hacerse merecedores de la exaltación al cumplir responsabilidades divinamente asignadas</a:t>
            </a:r>
            <a:endParaRPr lang="en-US" sz="3600" dirty="0" smtClean="0">
              <a:solidFill>
                <a:schemeClr val="tx1"/>
              </a:solidFill>
              <a:effectLst/>
              <a:latin typeface="+mj-lt"/>
            </a:endParaRPr>
          </a:p>
        </p:txBody>
      </p:sp>
      <p:sp>
        <p:nvSpPr>
          <p:cNvPr id="3" name="Slide Number Placeholder 2"/>
          <p:cNvSpPr>
            <a:spLocks noGrp="1"/>
          </p:cNvSpPr>
          <p:nvPr>
            <p:ph type="sldNum" sz="quarter" idx="11"/>
          </p:nvPr>
        </p:nvSpPr>
        <p:spPr/>
        <p:txBody>
          <a:bodyPr/>
          <a:lstStyle/>
          <a:p>
            <a:fld id="{BA9B540C-44DA-4F69-89C9-7C84606640D3}" type="slidenum">
              <a:rPr lang="en-US" smtClean="0"/>
              <a:pPr/>
              <a:t>2</a:t>
            </a:fld>
            <a:endParaRPr lang="en-US" smtClean="0"/>
          </a:p>
        </p:txBody>
      </p:sp>
    </p:spTree>
    <p:extLst>
      <p:ext uri="{BB962C8B-B14F-4D97-AF65-F5344CB8AC3E}">
        <p14:creationId xmlns="" xmlns:p14="http://schemas.microsoft.com/office/powerpoint/2010/main" val="308069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076" y="1027722"/>
            <a:ext cx="6389507" cy="4766166"/>
          </a:xfrm>
        </p:spPr>
        <p:txBody>
          <a:bodyPr anchor="t"/>
          <a:lstStyle/>
          <a:p>
            <a:pPr algn="l"/>
            <a:r>
              <a:rPr lang="en-US" sz="2400" dirty="0" smtClean="0">
                <a:solidFill>
                  <a:srgbClr val="000000"/>
                </a:solidFill>
                <a:effectLst/>
                <a:latin typeface="+mj-lt"/>
              </a:rPr>
              <a:t>“Quizás </a:t>
            </a:r>
            <a:r>
              <a:rPr lang="en-US" sz="2400" dirty="0">
                <a:solidFill>
                  <a:srgbClr val="000000"/>
                </a:solidFill>
                <a:effectLst/>
                <a:latin typeface="+mj-lt"/>
              </a:rPr>
              <a:t>, al cabo de siglos, se regocijaron al ver a uno de sus descendientes hacer el convenio de buscarlos y de brindarles la libertad. Cuando se reúnan con ellos, verán en sus ojos ya sea gratitud o una terrible desilusión. El corazón de ellos está ligado a ustedes y su esperanza está en las manos de ustedes</a:t>
            </a:r>
            <a:r>
              <a:rPr lang="en-US" sz="2400" dirty="0" smtClean="0">
                <a:solidFill>
                  <a:srgbClr val="000000"/>
                </a:solidFill>
                <a:effectLst/>
                <a:latin typeface="+mj-lt"/>
              </a:rPr>
              <a:t>”.</a:t>
            </a:r>
          </a:p>
        </p:txBody>
      </p:sp>
      <p:sp>
        <p:nvSpPr>
          <p:cNvPr id="4" name="Title 1"/>
          <p:cNvSpPr txBox="1">
            <a:spLocks/>
          </p:cNvSpPr>
          <p:nvPr/>
        </p:nvSpPr>
        <p:spPr>
          <a:xfrm>
            <a:off x="2140857" y="5532946"/>
            <a:ext cx="6489580" cy="55071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2000" dirty="0" smtClean="0">
                <a:solidFill>
                  <a:srgbClr val="000000"/>
                </a:solidFill>
                <a:effectLst/>
                <a:latin typeface="+mj-lt"/>
              </a:rPr>
              <a:t>Henry </a:t>
            </a:r>
            <a:r>
              <a:rPr lang="en-US" sz="2000" dirty="0">
                <a:solidFill>
                  <a:srgbClr val="000000"/>
                </a:solidFill>
                <a:effectLst/>
                <a:latin typeface="+mj-lt"/>
              </a:rPr>
              <a:t>B. </a:t>
            </a:r>
            <a:r>
              <a:rPr lang="en-US" sz="2000" dirty="0" err="1" smtClean="0">
                <a:solidFill>
                  <a:srgbClr val="000000"/>
                </a:solidFill>
                <a:effectLst/>
                <a:latin typeface="+mj-lt"/>
              </a:rPr>
              <a:t>Eyring</a:t>
            </a:r>
            <a:r>
              <a:rPr lang="en-US" sz="2000" dirty="0" smtClean="0">
                <a:solidFill>
                  <a:srgbClr val="000000"/>
                </a:solidFill>
                <a:effectLst/>
                <a:latin typeface="+mj-lt"/>
              </a:rPr>
              <a:t>, </a:t>
            </a:r>
          </a:p>
          <a:p>
            <a:pPr algn="r"/>
            <a:r>
              <a:rPr lang="en-US" sz="2000" dirty="0" smtClean="0">
                <a:solidFill>
                  <a:srgbClr val="000000"/>
                </a:solidFill>
                <a:effectLst/>
                <a:latin typeface="+mj-lt"/>
              </a:rPr>
              <a:t>“</a:t>
            </a:r>
            <a:r>
              <a:rPr lang="en-US" sz="2000" dirty="0">
                <a:solidFill>
                  <a:srgbClr val="000000"/>
                </a:solidFill>
                <a:effectLst/>
                <a:latin typeface="+mj-lt"/>
              </a:rPr>
              <a:t>Teniendo entrelazados sus corazones</a:t>
            </a:r>
            <a:r>
              <a:rPr lang="en-US" sz="2000" dirty="0" smtClean="0">
                <a:solidFill>
                  <a:srgbClr val="000000"/>
                </a:solidFill>
                <a:effectLst/>
                <a:latin typeface="+mj-lt"/>
              </a:rPr>
              <a:t>”, </a:t>
            </a:r>
            <a:r>
              <a:rPr lang="en-US" sz="2000" i="1" dirty="0" smtClean="0">
                <a:solidFill>
                  <a:srgbClr val="000000"/>
                </a:solidFill>
                <a:effectLst/>
                <a:latin typeface="+mj-lt"/>
              </a:rPr>
              <a:t>Liahona</a:t>
            </a:r>
            <a:r>
              <a:rPr lang="en-US" sz="2000" i="1" dirty="0">
                <a:solidFill>
                  <a:srgbClr val="000000"/>
                </a:solidFill>
                <a:effectLst/>
                <a:latin typeface="+mj-lt"/>
              </a:rPr>
              <a:t>,</a:t>
            </a:r>
            <a:r>
              <a:rPr lang="en-US" sz="2000" dirty="0">
                <a:solidFill>
                  <a:srgbClr val="000000"/>
                </a:solidFill>
                <a:effectLst/>
                <a:latin typeface="+mj-lt"/>
              </a:rPr>
              <a:t> mayo de </a:t>
            </a:r>
            <a:r>
              <a:rPr lang="en-US" sz="2000" dirty="0" smtClean="0">
                <a:solidFill>
                  <a:srgbClr val="000000"/>
                </a:solidFill>
                <a:effectLst/>
                <a:latin typeface="+mj-lt"/>
              </a:rPr>
              <a:t>2005, págs. 78, 80</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Su esperanza está en las manos de ustedes. </a:t>
            </a:r>
          </a:p>
        </p:txBody>
      </p:sp>
      <p:pic>
        <p:nvPicPr>
          <p:cNvPr id="3" name="Picture 2"/>
          <p:cNvPicPr>
            <a:picLocks noChangeAspect="1"/>
          </p:cNvPicPr>
          <p:nvPr/>
        </p:nvPicPr>
        <p:blipFill>
          <a:blip r:embed="rId3" cstate="print"/>
          <a:stretch>
            <a:fillRect/>
          </a:stretch>
        </p:blipFill>
        <p:spPr>
          <a:xfrm>
            <a:off x="478693" y="1184029"/>
            <a:ext cx="1737357" cy="2166816"/>
          </a:xfrm>
          <a:prstGeom prst="rect">
            <a:avLst/>
          </a:prstGeom>
        </p:spPr>
      </p:pic>
      <p:sp>
        <p:nvSpPr>
          <p:cNvPr id="6" name="Slide Number Placeholder 5"/>
          <p:cNvSpPr>
            <a:spLocks noGrp="1"/>
          </p:cNvSpPr>
          <p:nvPr>
            <p:ph type="sldNum" sz="quarter" idx="11"/>
          </p:nvPr>
        </p:nvSpPr>
        <p:spPr/>
        <p:txBody>
          <a:bodyPr/>
          <a:lstStyle/>
          <a:p>
            <a:fld id="{BA9B540C-44DA-4F69-89C9-7C84606640D3}" type="slidenum">
              <a:rPr lang="en-US" smtClean="0"/>
              <a:pPr/>
              <a:t>20</a:t>
            </a:fld>
            <a:endParaRPr lang="en-US" smtClean="0"/>
          </a:p>
        </p:txBody>
      </p:sp>
    </p:spTree>
    <p:extLst>
      <p:ext uri="{BB962C8B-B14F-4D97-AF65-F5344CB8AC3E}">
        <p14:creationId xmlns="" xmlns:p14="http://schemas.microsoft.com/office/powerpoint/2010/main" val="3895170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2202" y="1359062"/>
            <a:ext cx="5987870" cy="4525963"/>
          </a:xfrm>
        </p:spPr>
        <p:txBody>
          <a:bodyPr>
            <a:noAutofit/>
          </a:bodyPr>
          <a:lstStyle/>
          <a:p>
            <a:r>
              <a:rPr lang="en-US" sz="2800" dirty="0"/>
              <a:t>Viuda reciente</a:t>
            </a:r>
          </a:p>
          <a:p>
            <a:r>
              <a:rPr lang="en-US" sz="2800" dirty="0" smtClean="0"/>
              <a:t>Atraída </a:t>
            </a:r>
            <a:r>
              <a:rPr lang="en-US" sz="2800" dirty="0"/>
              <a:t>a la Iglesia por la doctrina de la obra del templo e historia familiar</a:t>
            </a:r>
          </a:p>
          <a:p>
            <a:r>
              <a:rPr lang="en-US" sz="2800" dirty="0" smtClean="0"/>
              <a:t>Unas </a:t>
            </a:r>
            <a:r>
              <a:rPr lang="en-US" sz="2800" dirty="0"/>
              <a:t>semanas después de su </a:t>
            </a:r>
            <a:r>
              <a:rPr lang="en-US" sz="2800" dirty="0" smtClean="0"/>
              <a:t>bautismo, </a:t>
            </a:r>
            <a:r>
              <a:rPr lang="en-US" sz="2800" dirty="0"/>
              <a:t> preparó algunos nombres de su familia para las ordenanzas del templo, obtuvo una recomendación de uso limitado y llevó los nombres al </a:t>
            </a:r>
            <a:r>
              <a:rPr lang="en-US" sz="2800" dirty="0" smtClean="0"/>
              <a:t>templo</a:t>
            </a:r>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Georgia Elias</a:t>
            </a:r>
          </a:p>
        </p:txBody>
      </p:sp>
      <p:pic>
        <p:nvPicPr>
          <p:cNvPr id="6" name="Picture 5" descr="Elias.tiff"/>
          <p:cNvPicPr>
            <a:picLocks noChangeAspect="1"/>
          </p:cNvPicPr>
          <p:nvPr/>
        </p:nvPicPr>
        <p:blipFill rotWithShape="1">
          <a:blip r:embed="rId2" cstate="print">
            <a:extLst>
              <a:ext uri="{28A0092B-C50C-407E-A947-70E740481C1C}">
                <a14:useLocalDpi xmlns="" xmlns:a14="http://schemas.microsoft.com/office/drawing/2010/main"/>
              </a:ext>
            </a:extLst>
          </a:blip>
          <a:srcRect l="19365" r="43373"/>
          <a:stretch/>
        </p:blipFill>
        <p:spPr>
          <a:xfrm>
            <a:off x="537343" y="1444539"/>
            <a:ext cx="2056551" cy="3415437"/>
          </a:xfrm>
          <a:prstGeom prst="rect">
            <a:avLst/>
          </a:prstGeom>
        </p:spPr>
      </p:pic>
      <p:sp>
        <p:nvSpPr>
          <p:cNvPr id="2" name="Slide Number Placeholder 1"/>
          <p:cNvSpPr>
            <a:spLocks noGrp="1"/>
          </p:cNvSpPr>
          <p:nvPr>
            <p:ph type="sldNum" sz="quarter" idx="12"/>
          </p:nvPr>
        </p:nvSpPr>
        <p:spPr/>
        <p:txBody>
          <a:bodyPr/>
          <a:lstStyle/>
          <a:p>
            <a:fld id="{BA9B540C-44DA-4F69-89C9-7C84606640D3}" type="slidenum">
              <a:rPr lang="en-US" smtClean="0"/>
              <a:pPr/>
              <a:t>21</a:t>
            </a:fld>
            <a:endParaRPr lang="en-US" smtClean="0"/>
          </a:p>
        </p:txBody>
      </p:sp>
    </p:spTree>
    <p:extLst>
      <p:ext uri="{BB962C8B-B14F-4D97-AF65-F5344CB8AC3E}">
        <p14:creationId xmlns="" xmlns:p14="http://schemas.microsoft.com/office/powerpoint/2010/main" val="250636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28664" y="1371833"/>
            <a:ext cx="5658136" cy="4525963"/>
          </a:xfrm>
        </p:spPr>
        <p:txBody>
          <a:bodyPr>
            <a:noAutofit/>
          </a:bodyPr>
          <a:lstStyle/>
          <a:p>
            <a:pPr marL="0" indent="0">
              <a:buNone/>
            </a:pPr>
            <a:r>
              <a:rPr lang="es-CO" sz="2800" dirty="0" smtClean="0"/>
              <a:t>“En cuanto supe que podía estar unida a mi familia, me emocioné mucho. Me di cuenta que podía tener a mi esposo… quiero que él esté conmigo para siempre”.</a:t>
            </a:r>
            <a:endParaRPr lang="en-US" sz="2800" i="1" dirty="0"/>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Georgia Elias</a:t>
            </a:r>
          </a:p>
        </p:txBody>
      </p:sp>
      <p:pic>
        <p:nvPicPr>
          <p:cNvPr id="2" name="Picture 1" descr="Elias.tiff"/>
          <p:cNvPicPr>
            <a:picLocks noChangeAspect="1"/>
          </p:cNvPicPr>
          <p:nvPr/>
        </p:nvPicPr>
        <p:blipFill rotWithShape="1">
          <a:blip r:embed="rId2" cstate="print">
            <a:extLst>
              <a:ext uri="{28A0092B-C50C-407E-A947-70E740481C1C}">
                <a14:useLocalDpi xmlns="" xmlns:a14="http://schemas.microsoft.com/office/drawing/2010/main"/>
              </a:ext>
            </a:extLst>
          </a:blip>
          <a:srcRect l="19365" r="43373"/>
          <a:stretch/>
        </p:blipFill>
        <p:spPr>
          <a:xfrm>
            <a:off x="537343" y="1444539"/>
            <a:ext cx="2056551" cy="3415437"/>
          </a:xfrm>
          <a:prstGeom prst="rect">
            <a:avLst/>
          </a:prstGeom>
        </p:spPr>
      </p:pic>
      <p:sp>
        <p:nvSpPr>
          <p:cNvPr id="3" name="Slide Number Placeholder 2"/>
          <p:cNvSpPr>
            <a:spLocks noGrp="1"/>
          </p:cNvSpPr>
          <p:nvPr>
            <p:ph type="sldNum" sz="quarter" idx="12"/>
          </p:nvPr>
        </p:nvSpPr>
        <p:spPr/>
        <p:txBody>
          <a:bodyPr/>
          <a:lstStyle/>
          <a:p>
            <a:fld id="{BA9B540C-44DA-4F69-89C9-7C84606640D3}" type="slidenum">
              <a:rPr lang="en-US" smtClean="0"/>
              <a:pPr/>
              <a:t>22</a:t>
            </a:fld>
            <a:endParaRPr lang="en-US" smtClean="0"/>
          </a:p>
        </p:txBody>
      </p:sp>
    </p:spTree>
    <p:extLst>
      <p:ext uri="{BB962C8B-B14F-4D97-AF65-F5344CB8AC3E}">
        <p14:creationId xmlns="" xmlns:p14="http://schemas.microsoft.com/office/powerpoint/2010/main" val="393956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343" y="1537855"/>
            <a:ext cx="6089073" cy="2400299"/>
          </a:xfrm>
        </p:spPr>
        <p:txBody>
          <a:bodyPr/>
          <a:lstStyle/>
          <a:p>
            <a:pPr algn="l" fontAlgn="base"/>
            <a:r>
              <a:rPr lang="en-US" sz="4800" dirty="0" smtClean="0">
                <a:solidFill>
                  <a:srgbClr val="000000"/>
                </a:solidFill>
                <a:effectLst/>
                <a:latin typeface="+mj-lt"/>
              </a:rPr>
              <a:t>“Pues </a:t>
            </a:r>
            <a:r>
              <a:rPr lang="en-US" sz="4800" dirty="0">
                <a:solidFill>
                  <a:srgbClr val="000000"/>
                </a:solidFill>
                <a:effectLst/>
                <a:latin typeface="+mj-lt"/>
              </a:rPr>
              <a:t>sin ellos nosotros no podemos </a:t>
            </a:r>
            <a:r>
              <a:rPr lang="en-US" sz="4800" dirty="0" smtClean="0">
                <a:solidFill>
                  <a:srgbClr val="000000"/>
                </a:solidFill>
                <a:effectLst/>
                <a:latin typeface="+mj-lt"/>
              </a:rPr>
              <a:t>perfeccionarnos”.</a:t>
            </a:r>
          </a:p>
        </p:txBody>
      </p:sp>
      <p:sp>
        <p:nvSpPr>
          <p:cNvPr id="7" name="Title 1"/>
          <p:cNvSpPr txBox="1">
            <a:spLocks/>
          </p:cNvSpPr>
          <p:nvPr/>
        </p:nvSpPr>
        <p:spPr>
          <a:xfrm>
            <a:off x="3134589" y="4130386"/>
            <a:ext cx="4159830" cy="55071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000" dirty="0">
                <a:solidFill>
                  <a:srgbClr val="000000"/>
                </a:solidFill>
                <a:effectLst/>
                <a:latin typeface="+mj-lt"/>
              </a:rPr>
              <a:t>Doctrina </a:t>
            </a:r>
            <a:r>
              <a:rPr lang="en-US" sz="2000" dirty="0" smtClean="0">
                <a:solidFill>
                  <a:srgbClr val="000000"/>
                </a:solidFill>
                <a:effectLst/>
                <a:latin typeface="+mj-lt"/>
              </a:rPr>
              <a:t>y </a:t>
            </a:r>
            <a:r>
              <a:rPr lang="en-US" sz="2000" dirty="0">
                <a:solidFill>
                  <a:srgbClr val="000000"/>
                </a:solidFill>
                <a:effectLst/>
                <a:latin typeface="+mj-lt"/>
              </a:rPr>
              <a:t>Convenios </a:t>
            </a:r>
            <a:r>
              <a:rPr lang="en-US" sz="2000" dirty="0" smtClean="0">
                <a:solidFill>
                  <a:srgbClr val="000000"/>
                </a:solidFill>
                <a:effectLst/>
                <a:latin typeface="+mj-lt"/>
              </a:rPr>
              <a:t>128:18</a:t>
            </a:r>
          </a:p>
        </p:txBody>
      </p:sp>
      <p:sp>
        <p:nvSpPr>
          <p:cNvPr id="3" name="Slide Number Placeholder 2"/>
          <p:cNvSpPr>
            <a:spLocks noGrp="1"/>
          </p:cNvSpPr>
          <p:nvPr>
            <p:ph type="sldNum" sz="quarter" idx="11"/>
          </p:nvPr>
        </p:nvSpPr>
        <p:spPr/>
        <p:txBody>
          <a:bodyPr/>
          <a:lstStyle/>
          <a:p>
            <a:fld id="{BA9B540C-44DA-4F69-89C9-7C84606640D3}" type="slidenum">
              <a:rPr lang="en-US" smtClean="0"/>
              <a:pPr/>
              <a:t>23</a:t>
            </a:fld>
            <a:endParaRPr lang="en-US" smtClean="0"/>
          </a:p>
        </p:txBody>
      </p:sp>
    </p:spTree>
    <p:extLst>
      <p:ext uri="{BB962C8B-B14F-4D97-AF65-F5344CB8AC3E}">
        <p14:creationId xmlns="" xmlns:p14="http://schemas.microsoft.com/office/powerpoint/2010/main" val="2814734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486931" y="1020743"/>
            <a:ext cx="1609463" cy="2111578"/>
          </a:xfrm>
          <a:prstGeom prst="rect">
            <a:avLst/>
          </a:prstGeom>
        </p:spPr>
      </p:pic>
      <p:sp>
        <p:nvSpPr>
          <p:cNvPr id="2" name="Title 1"/>
          <p:cNvSpPr>
            <a:spLocks noGrp="1"/>
          </p:cNvSpPr>
          <p:nvPr>
            <p:ph type="ctrTitle"/>
          </p:nvPr>
        </p:nvSpPr>
        <p:spPr>
          <a:xfrm>
            <a:off x="2246924" y="1020743"/>
            <a:ext cx="6398846" cy="5353146"/>
          </a:xfrm>
        </p:spPr>
        <p:txBody>
          <a:bodyPr/>
          <a:lstStyle/>
          <a:p>
            <a:pPr algn="l"/>
            <a:r>
              <a:rPr lang="en-US" sz="2000" dirty="0" smtClean="0">
                <a:solidFill>
                  <a:srgbClr val="000000"/>
                </a:solidFill>
                <a:effectLst/>
                <a:latin typeface="+mj-lt"/>
              </a:rPr>
              <a:t>“Debemos efectuar las ordenanzas del sacerdocio en el templo, las que son esenciales para nuestra propia exaltación; luego debemos hacer esa misma obra esencial para los que no tuvieron la oportunidad de aceptar el Evangelio en vida. El llevar a cabo la obra en favor de otras personas se logra en dos pasos: primero, mediante la investigación de historia familiar con el fin de identificar a nuestros antepasados; y, segundo, efectuando las ordenanzas del templo para brindarles las mismas oportunidades que tienen las personas vivas.</a:t>
            </a:r>
            <a:br>
              <a:rPr lang="en-US" sz="2000" dirty="0" smtClean="0">
                <a:solidFill>
                  <a:srgbClr val="000000"/>
                </a:solidFill>
                <a:effectLst/>
                <a:latin typeface="+mj-lt"/>
              </a:rPr>
            </a:br>
            <a:r>
              <a:rPr lang="en-US" sz="2000" dirty="0" smtClean="0">
                <a:solidFill>
                  <a:srgbClr val="000000"/>
                </a:solidFill>
                <a:effectLst/>
                <a:latin typeface="+mj-lt"/>
              </a:rPr>
              <a:t>“No obstante, hay muchos miembros de la Iglesia que tienen acceso limitado a los templos; ellos hacen lo que está al alcance de sus posibilidades, haciendo investigación de historia familiar para que otros lleven a cabo la obra de las ordenanzas del templo</a:t>
            </a:r>
            <a:r>
              <a:rPr lang="en-US" sz="2000" dirty="0">
                <a:solidFill>
                  <a:srgbClr val="000000"/>
                </a:solidFill>
                <a:effectLst/>
                <a:latin typeface="+mj-lt"/>
              </a:rPr>
              <a:t>.</a:t>
            </a:r>
          </a:p>
        </p:txBody>
      </p:sp>
      <p:sp>
        <p:nvSpPr>
          <p:cNvPr id="5" name="Title 1"/>
          <p:cNvSpPr txBox="1">
            <a:spLocks/>
          </p:cNvSpPr>
          <p:nvPr/>
        </p:nvSpPr>
        <p:spPr>
          <a:xfrm>
            <a:off x="367765" y="236187"/>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Ambas partes de la bendición</a:t>
            </a:r>
          </a:p>
        </p:txBody>
      </p:sp>
      <p:sp>
        <p:nvSpPr>
          <p:cNvPr id="3" name="Slide Number Placeholder 2"/>
          <p:cNvSpPr>
            <a:spLocks noGrp="1"/>
          </p:cNvSpPr>
          <p:nvPr>
            <p:ph type="sldNum" sz="quarter" idx="11"/>
          </p:nvPr>
        </p:nvSpPr>
        <p:spPr/>
        <p:txBody>
          <a:bodyPr/>
          <a:lstStyle/>
          <a:p>
            <a:fld id="{BA9B540C-44DA-4F69-89C9-7C84606640D3}" type="slidenum">
              <a:rPr lang="en-US" smtClean="0"/>
              <a:pPr/>
              <a:t>24</a:t>
            </a:fld>
            <a:endParaRPr lang="en-US" smtClean="0"/>
          </a:p>
        </p:txBody>
      </p:sp>
    </p:spTree>
    <p:extLst>
      <p:ext uri="{BB962C8B-B14F-4D97-AF65-F5344CB8AC3E}">
        <p14:creationId xmlns="" xmlns:p14="http://schemas.microsoft.com/office/powerpoint/2010/main" val="2429872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2280" y="965225"/>
            <a:ext cx="6553480" cy="4677040"/>
          </a:xfrm>
        </p:spPr>
        <p:txBody>
          <a:bodyPr anchor="t"/>
          <a:lstStyle/>
          <a:p>
            <a:pPr algn="l"/>
            <a:r>
              <a:rPr lang="en-US" sz="2000" dirty="0" smtClean="0">
                <a:solidFill>
                  <a:srgbClr val="000000"/>
                </a:solidFill>
                <a:effectLst/>
                <a:latin typeface="+mj-lt"/>
              </a:rPr>
              <a:t>“Y, viceversa, hay miembros que llevan a cabo la obra en el templo, pero no investigan la historia familiar de su propio árbol genealógico. Éstos últimos, a pesar de que llevan a cabo un servicio divino al prestar ayuda a los demás, se privan de la bendición de buscar a sus propios parientes fallecidos, tal como lo han mandado por orden divina los profetas de los últimos días….</a:t>
            </a:r>
            <a:br>
              <a:rPr lang="en-US" sz="2000" dirty="0" smtClean="0">
                <a:solidFill>
                  <a:srgbClr val="000000"/>
                </a:solidFill>
                <a:effectLst/>
                <a:latin typeface="+mj-lt"/>
              </a:rPr>
            </a:br>
            <a:r>
              <a:rPr lang="en-US" sz="2000" dirty="0" smtClean="0">
                <a:solidFill>
                  <a:srgbClr val="000000"/>
                </a:solidFill>
                <a:effectLst/>
                <a:latin typeface="+mj-lt"/>
              </a:rPr>
              <a:t>“He llegado a darme cuenta de que las personas que participan en la investigación de historia familiar y después llevan a cabo la obra de las ordenanzas en el templo en beneficio de las personas cuyos nombres han encontrado, recibirán el gozo adicional de recibir ambas partes de la bendición”.</a:t>
            </a:r>
          </a:p>
        </p:txBody>
      </p:sp>
      <p:sp>
        <p:nvSpPr>
          <p:cNvPr id="4" name="Title 1"/>
          <p:cNvSpPr txBox="1">
            <a:spLocks/>
          </p:cNvSpPr>
          <p:nvPr/>
        </p:nvSpPr>
        <p:spPr>
          <a:xfrm>
            <a:off x="2373923" y="5836760"/>
            <a:ext cx="6355945" cy="55071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1800" dirty="0" smtClean="0">
                <a:solidFill>
                  <a:srgbClr val="000000"/>
                </a:solidFill>
                <a:effectLst/>
                <a:latin typeface="+mj-lt"/>
              </a:rPr>
              <a:t>Howard </a:t>
            </a:r>
            <a:r>
              <a:rPr lang="en-US" sz="1800" dirty="0">
                <a:solidFill>
                  <a:srgbClr val="000000"/>
                </a:solidFill>
                <a:effectLst/>
                <a:latin typeface="+mj-lt"/>
              </a:rPr>
              <a:t>W. Hunter, </a:t>
            </a:r>
          </a:p>
          <a:p>
            <a:pPr algn="r"/>
            <a:r>
              <a:rPr lang="en-US" sz="1800" dirty="0" smtClean="0">
                <a:solidFill>
                  <a:srgbClr val="000000"/>
                </a:solidFill>
                <a:effectLst/>
                <a:latin typeface="+mj-lt"/>
              </a:rPr>
              <a:t>“Un </a:t>
            </a:r>
            <a:r>
              <a:rPr lang="en-US" sz="1800" dirty="0">
                <a:solidFill>
                  <a:srgbClr val="000000"/>
                </a:solidFill>
                <a:effectLst/>
                <a:latin typeface="+mj-lt"/>
              </a:rPr>
              <a:t>pueblo deseoso de asistir al templo</a:t>
            </a:r>
            <a:r>
              <a:rPr lang="en-US" sz="1800" i="1" dirty="0" smtClean="0">
                <a:solidFill>
                  <a:srgbClr val="000000"/>
                </a:solidFill>
                <a:effectLst/>
                <a:latin typeface="+mj-lt"/>
              </a:rPr>
              <a:t>”, Liahona</a:t>
            </a:r>
            <a:r>
              <a:rPr lang="en-US" sz="1800" dirty="0" smtClean="0">
                <a:solidFill>
                  <a:srgbClr val="000000"/>
                </a:solidFill>
                <a:effectLst/>
                <a:latin typeface="+mj-lt"/>
              </a:rPr>
              <a:t>, mayo de 2005, págs. 5-6</a:t>
            </a:r>
          </a:p>
        </p:txBody>
      </p:sp>
      <p:sp>
        <p:nvSpPr>
          <p:cNvPr id="7" name="Title 1"/>
          <p:cNvSpPr txBox="1">
            <a:spLocks/>
          </p:cNvSpPr>
          <p:nvPr/>
        </p:nvSpPr>
        <p:spPr>
          <a:xfrm>
            <a:off x="367765" y="236187"/>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Ambas partes de la bendición</a:t>
            </a:r>
          </a:p>
        </p:txBody>
      </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486931" y="1020743"/>
            <a:ext cx="1609463" cy="2111578"/>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25</a:t>
            </a:fld>
            <a:endParaRPr lang="en-US" smtClean="0"/>
          </a:p>
        </p:txBody>
      </p:sp>
    </p:spTree>
    <p:extLst>
      <p:ext uri="{BB962C8B-B14F-4D97-AF65-F5344CB8AC3E}">
        <p14:creationId xmlns="" xmlns:p14="http://schemas.microsoft.com/office/powerpoint/2010/main" val="137330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2202" y="1322429"/>
            <a:ext cx="5987870" cy="4525963"/>
          </a:xfrm>
        </p:spPr>
        <p:txBody>
          <a:bodyPr>
            <a:noAutofit/>
          </a:bodyPr>
          <a:lstStyle/>
          <a:p>
            <a:r>
              <a:rPr lang="en-US" sz="2800" dirty="0"/>
              <a:t>15 años</a:t>
            </a:r>
          </a:p>
          <a:p>
            <a:r>
              <a:rPr lang="en-US" sz="2800" dirty="0" smtClean="0"/>
              <a:t>Ha </a:t>
            </a:r>
            <a:r>
              <a:rPr lang="en-US" sz="2800" dirty="0"/>
              <a:t>hecho investigación y preparado muchos nombres de </a:t>
            </a:r>
            <a:r>
              <a:rPr lang="en-US" sz="2800" dirty="0" err="1"/>
              <a:t>su</a:t>
            </a:r>
            <a:r>
              <a:rPr lang="en-US" sz="2800" dirty="0"/>
              <a:t> </a:t>
            </a:r>
            <a:r>
              <a:rPr lang="en-US" sz="2800" dirty="0" err="1" smtClean="0"/>
              <a:t>propia</a:t>
            </a:r>
            <a:r>
              <a:rPr lang="en-US" sz="2800" dirty="0" smtClean="0"/>
              <a:t> </a:t>
            </a:r>
            <a:r>
              <a:rPr lang="en-US" sz="2800" dirty="0" err="1" smtClean="0"/>
              <a:t>familia</a:t>
            </a:r>
            <a:endParaRPr lang="en-US" sz="2800" dirty="0"/>
          </a:p>
          <a:p>
            <a:r>
              <a:rPr lang="en-US" sz="2800" dirty="0" smtClean="0"/>
              <a:t>Ha </a:t>
            </a:r>
            <a:r>
              <a:rPr lang="en-US" sz="2800" dirty="0"/>
              <a:t>ido al templo unas siete veces </a:t>
            </a:r>
            <a:r>
              <a:rPr lang="en-US" sz="2800" dirty="0" err="1"/>
              <a:t>para</a:t>
            </a:r>
            <a:r>
              <a:rPr lang="en-US" sz="2800" dirty="0"/>
              <a:t> </a:t>
            </a:r>
            <a:r>
              <a:rPr lang="en-US" sz="2800" dirty="0" err="1" smtClean="0"/>
              <a:t>efectuar</a:t>
            </a:r>
            <a:r>
              <a:rPr lang="en-US" sz="2800" dirty="0" smtClean="0"/>
              <a:t> el </a:t>
            </a:r>
            <a:r>
              <a:rPr lang="en-US" sz="2800" dirty="0" err="1" smtClean="0"/>
              <a:t>bautismo</a:t>
            </a:r>
            <a:r>
              <a:rPr lang="en-US" sz="2800" dirty="0" smtClean="0"/>
              <a:t> de </a:t>
            </a:r>
            <a:r>
              <a:rPr lang="en-US" sz="2800" dirty="0" err="1" smtClean="0"/>
              <a:t>sus</a:t>
            </a:r>
            <a:r>
              <a:rPr lang="en-US" sz="2800" dirty="0" smtClean="0"/>
              <a:t> </a:t>
            </a:r>
            <a:r>
              <a:rPr lang="en-US" sz="2800" dirty="0" err="1" smtClean="0"/>
              <a:t>parientes</a:t>
            </a:r>
            <a:endParaRPr lang="en-US" sz="2800" dirty="0"/>
          </a:p>
        </p:txBody>
      </p:sp>
      <p:sp>
        <p:nvSpPr>
          <p:cNvPr id="5" name="Title 1"/>
          <p:cNvSpPr txBox="1">
            <a:spLocks/>
          </p:cNvSpPr>
          <p:nvPr/>
        </p:nvSpPr>
        <p:spPr>
          <a:xfrm>
            <a:off x="367765" y="264883"/>
            <a:ext cx="6949812" cy="6842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Nick Bartley</a:t>
            </a:r>
          </a:p>
        </p:txBody>
      </p:sp>
      <p:sp>
        <p:nvSpPr>
          <p:cNvPr id="2" name="Rectangle 1"/>
          <p:cNvSpPr/>
          <p:nvPr/>
        </p:nvSpPr>
        <p:spPr>
          <a:xfrm>
            <a:off x="3104230" y="4765679"/>
            <a:ext cx="5655841" cy="1384995"/>
          </a:xfrm>
          <a:prstGeom prst="rect">
            <a:avLst/>
          </a:prstGeom>
        </p:spPr>
        <p:txBody>
          <a:bodyPr wrap="square">
            <a:spAutoFit/>
          </a:bodyPr>
          <a:lstStyle/>
          <a:p>
            <a:r>
              <a:rPr lang="en-US" sz="2800" i="1" dirty="0">
                <a:latin typeface="+mj-lt"/>
              </a:rPr>
              <a:t>“Fue uno de los </a:t>
            </a:r>
            <a:r>
              <a:rPr lang="en-US" sz="2800" i="1" dirty="0" smtClean="0">
                <a:latin typeface="+mj-lt"/>
              </a:rPr>
              <a:t>sentimientos</a:t>
            </a:r>
            <a:r>
              <a:rPr lang="en-US" sz="2800" i="1" dirty="0">
                <a:latin typeface="+mj-lt"/>
              </a:rPr>
              <a:t> más increíbles que jamás haya sentido”.</a:t>
            </a:r>
          </a:p>
        </p:txBody>
      </p:sp>
      <p:pic>
        <p:nvPicPr>
          <p:cNvPr id="3" name="Picture 2" descr="NICK.tiff"/>
          <p:cNvPicPr>
            <a:picLocks noChangeAspect="1"/>
          </p:cNvPicPr>
          <p:nvPr/>
        </p:nvPicPr>
        <p:blipFill rotWithShape="1">
          <a:blip r:embed="rId2" cstate="print">
            <a:extLst>
              <a:ext uri="{28A0092B-C50C-407E-A947-70E740481C1C}">
                <a14:useLocalDpi xmlns="" xmlns:a14="http://schemas.microsoft.com/office/drawing/2010/main"/>
              </a:ext>
            </a:extLst>
          </a:blip>
          <a:srcRect l="18330" r="21414"/>
          <a:stretch/>
        </p:blipFill>
        <p:spPr>
          <a:xfrm>
            <a:off x="537343" y="1444539"/>
            <a:ext cx="2056551" cy="3172360"/>
          </a:xfrm>
          <a:prstGeom prst="rect">
            <a:avLst/>
          </a:prstGeom>
        </p:spPr>
      </p:pic>
      <p:sp>
        <p:nvSpPr>
          <p:cNvPr id="6" name="Slide Number Placeholder 5"/>
          <p:cNvSpPr>
            <a:spLocks noGrp="1"/>
          </p:cNvSpPr>
          <p:nvPr>
            <p:ph type="sldNum" sz="quarter" idx="12"/>
          </p:nvPr>
        </p:nvSpPr>
        <p:spPr/>
        <p:txBody>
          <a:bodyPr/>
          <a:lstStyle/>
          <a:p>
            <a:fld id="{BA9B540C-44DA-4F69-89C9-7C84606640D3}" type="slidenum">
              <a:rPr lang="en-US" smtClean="0"/>
              <a:pPr/>
              <a:t>26</a:t>
            </a:fld>
            <a:endParaRPr lang="en-US" smtClean="0"/>
          </a:p>
        </p:txBody>
      </p:sp>
    </p:spTree>
    <p:extLst>
      <p:ext uri="{BB962C8B-B14F-4D97-AF65-F5344CB8AC3E}">
        <p14:creationId xmlns="" xmlns:p14="http://schemas.microsoft.com/office/powerpoint/2010/main" val="315457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768"/>
            <a:ext cx="8229600" cy="703385"/>
          </a:xfrm>
        </p:spPr>
        <p:txBody>
          <a:bodyPr/>
          <a:lstStyle/>
          <a:p>
            <a:pPr algn="l"/>
            <a:r>
              <a:rPr lang="en-US" sz="3200" dirty="0" smtClean="0">
                <a:effectLst/>
                <a:latin typeface="+mj-lt"/>
              </a:rPr>
              <a:t>Implementación</a:t>
            </a:r>
          </a:p>
        </p:txBody>
      </p:sp>
      <p:sp>
        <p:nvSpPr>
          <p:cNvPr id="3" name="Content Placeholder 2"/>
          <p:cNvSpPr>
            <a:spLocks noGrp="1"/>
          </p:cNvSpPr>
          <p:nvPr>
            <p:ph idx="1"/>
          </p:nvPr>
        </p:nvSpPr>
        <p:spPr>
          <a:xfrm>
            <a:off x="476738" y="1299312"/>
            <a:ext cx="8229600" cy="4670548"/>
          </a:xfrm>
        </p:spPr>
        <p:txBody>
          <a:bodyPr/>
          <a:lstStyle/>
          <a:p>
            <a:r>
              <a:rPr lang="en-US" dirty="0" smtClean="0">
                <a:solidFill>
                  <a:srgbClr val="000000"/>
                </a:solidFill>
              </a:rPr>
              <a:t>¿Por qué ahora?</a:t>
            </a:r>
          </a:p>
          <a:p>
            <a:pPr lvl="1">
              <a:buFont typeface="Lucida Grande"/>
              <a:buChar char="-"/>
            </a:pPr>
            <a:r>
              <a:rPr lang="en-US" sz="2000" dirty="0" smtClean="0">
                <a:solidFill>
                  <a:srgbClr val="000000"/>
                </a:solidFill>
              </a:rPr>
              <a:t>Mayor número de templos</a:t>
            </a:r>
          </a:p>
          <a:p>
            <a:pPr lvl="1">
              <a:buFont typeface="Lucida Grande"/>
              <a:buChar char="-"/>
            </a:pPr>
            <a:r>
              <a:rPr lang="en-US" sz="2000" dirty="0" smtClean="0">
                <a:solidFill>
                  <a:srgbClr val="000000"/>
                </a:solidFill>
              </a:rPr>
              <a:t>Nueva tecnología</a:t>
            </a:r>
          </a:p>
          <a:p>
            <a:r>
              <a:rPr lang="en-US" dirty="0" smtClean="0">
                <a:solidFill>
                  <a:srgbClr val="000000"/>
                </a:solidFill>
              </a:rPr>
              <a:t>Implementar por medio de los consejos</a:t>
            </a:r>
          </a:p>
          <a:p>
            <a:pPr lvl="1">
              <a:buFont typeface="Lucida Grande"/>
              <a:buChar char="-"/>
            </a:pPr>
            <a:r>
              <a:rPr lang="en-US" sz="2000" dirty="0" smtClean="0">
                <a:solidFill>
                  <a:srgbClr val="000000"/>
                </a:solidFill>
              </a:rPr>
              <a:t>La </a:t>
            </a:r>
            <a:r>
              <a:rPr lang="en-US" sz="2000" dirty="0" err="1" smtClean="0">
                <a:solidFill>
                  <a:srgbClr val="000000"/>
                </a:solidFill>
              </a:rPr>
              <a:t>implementación</a:t>
            </a:r>
            <a:r>
              <a:rPr lang="en-US" sz="2000" dirty="0" smtClean="0">
                <a:solidFill>
                  <a:srgbClr val="000000"/>
                </a:solidFill>
              </a:rPr>
              <a:t> </a:t>
            </a:r>
            <a:r>
              <a:rPr lang="en-US" sz="2000" dirty="0" smtClean="0">
                <a:solidFill>
                  <a:srgbClr val="000000"/>
                </a:solidFill>
              </a:rPr>
              <a:t>de este énfasis fluirá hacia los consejos de área, coordinación, estaca y barrio</a:t>
            </a:r>
          </a:p>
          <a:p>
            <a:r>
              <a:rPr lang="en-US" dirty="0" smtClean="0">
                <a:solidFill>
                  <a:srgbClr val="000000"/>
                </a:solidFill>
              </a:rPr>
              <a:t>No es nuevo</a:t>
            </a:r>
          </a:p>
          <a:p>
            <a:pPr lvl="1">
              <a:buFont typeface="Lucida Grande"/>
              <a:buChar char="-"/>
            </a:pPr>
            <a:r>
              <a:rPr lang="en-US" sz="2000" dirty="0" smtClean="0">
                <a:solidFill>
                  <a:srgbClr val="000000"/>
                </a:solidFill>
              </a:rPr>
              <a:t>Línea sobre línea, precepto tras precepto</a:t>
            </a:r>
          </a:p>
          <a:p>
            <a:r>
              <a:rPr lang="en-US" dirty="0" smtClean="0">
                <a:solidFill>
                  <a:srgbClr val="000000"/>
                </a:solidFill>
              </a:rPr>
              <a:t>Evitar los extremos</a:t>
            </a:r>
          </a:p>
          <a:p>
            <a:pPr lvl="1">
              <a:buFont typeface="Lucida Grande"/>
              <a:buChar char="-"/>
            </a:pPr>
            <a:r>
              <a:rPr lang="en-US" sz="2000" dirty="0" smtClean="0">
                <a:solidFill>
                  <a:srgbClr val="000000"/>
                </a:solidFill>
              </a:rPr>
              <a:t>No hay restricciones a asistir al templo si los miembros (incluidos los jóvenes y jóvenes adultos solteros) no traen sus propios nombres </a:t>
            </a:r>
          </a:p>
          <a:p>
            <a:pPr lvl="1"/>
            <a:endParaRPr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27</a:t>
            </a:fld>
            <a:endParaRPr lang="en-US" smtClean="0"/>
          </a:p>
        </p:txBody>
      </p:sp>
    </p:spTree>
    <p:extLst>
      <p:ext uri="{BB962C8B-B14F-4D97-AF65-F5344CB8AC3E}">
        <p14:creationId xmlns="" xmlns:p14="http://schemas.microsoft.com/office/powerpoint/2010/main" val="16115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615"/>
            <a:ext cx="8229600" cy="832158"/>
          </a:xfrm>
        </p:spPr>
        <p:txBody>
          <a:bodyPr/>
          <a:lstStyle/>
          <a:p>
            <a:pPr algn="l"/>
            <a:r>
              <a:rPr lang="en-US" sz="3200" dirty="0" smtClean="0">
                <a:effectLst/>
                <a:latin typeface="+mj-lt"/>
              </a:rPr>
              <a:t>Resumen</a:t>
            </a:r>
          </a:p>
        </p:txBody>
      </p:sp>
      <p:sp>
        <p:nvSpPr>
          <p:cNvPr id="3" name="Content Placeholder 2"/>
          <p:cNvSpPr>
            <a:spLocks noGrp="1"/>
          </p:cNvSpPr>
          <p:nvPr>
            <p:ph idx="1"/>
          </p:nvPr>
        </p:nvSpPr>
        <p:spPr>
          <a:xfrm>
            <a:off x="233081" y="841039"/>
            <a:ext cx="8872171" cy="5641030"/>
          </a:xfrm>
        </p:spPr>
        <p:txBody>
          <a:bodyPr anchor="t">
            <a:noAutofit/>
          </a:bodyPr>
          <a:lstStyle/>
          <a:p>
            <a:pPr marL="0" indent="0">
              <a:buNone/>
            </a:pPr>
            <a:endParaRPr sz="1900" dirty="0"/>
          </a:p>
          <a:p>
            <a:pPr marL="514350" indent="-514350">
              <a:buFont typeface="+mj-lt"/>
              <a:buAutoNum type="arabicPeriod"/>
            </a:pPr>
            <a:r>
              <a:rPr lang="es-CO" sz="1900" dirty="0" smtClean="0">
                <a:solidFill>
                  <a:srgbClr val="000000"/>
                </a:solidFill>
              </a:rPr>
              <a:t>El propósito de la Iglesia restaurada de Jesucristo es ayudar a los miembros a hacerse merecedores de la exaltación al cumplir responsabilidades divinamente asignadas. Una de esas responsabilidades consiste en hacer posible la salvación de sus muertos al efectuar ordenanzas vicarias en los santos templos.</a:t>
            </a:r>
            <a:endParaRPr lang="en-US" sz="1900" dirty="0" smtClean="0">
              <a:solidFill>
                <a:srgbClr val="000000"/>
              </a:solidFill>
            </a:endParaRPr>
          </a:p>
          <a:p>
            <a:pPr marL="514350" lvl="0" indent="-514350">
              <a:buFont typeface="+mj-lt"/>
              <a:buAutoNum type="arabicPeriod"/>
            </a:pPr>
            <a:endParaRPr lang="en-US" sz="1900" dirty="0" smtClean="0">
              <a:solidFill>
                <a:srgbClr val="000000"/>
              </a:solidFill>
            </a:endParaRPr>
          </a:p>
          <a:p>
            <a:pPr marL="514350" lvl="0" indent="-514350">
              <a:buFont typeface="+mj-lt"/>
              <a:buAutoNum type="arabicPeriod"/>
            </a:pPr>
            <a:r>
              <a:rPr lang="en-US" sz="1900" dirty="0" smtClean="0">
                <a:solidFill>
                  <a:srgbClr val="000000"/>
                </a:solidFill>
              </a:rPr>
              <a:t>E</a:t>
            </a:r>
            <a:r>
              <a:rPr lang="es-CO" sz="1900" dirty="0" err="1" smtClean="0">
                <a:solidFill>
                  <a:srgbClr val="000000"/>
                </a:solidFill>
              </a:rPr>
              <a:t>nseñen</a:t>
            </a:r>
            <a:r>
              <a:rPr lang="es-CO" sz="1900" dirty="0" smtClean="0">
                <a:solidFill>
                  <a:srgbClr val="000000"/>
                </a:solidFill>
              </a:rPr>
              <a:t> y pongan en práctica las doctrinas de la Iglesia y la orientación dada por la Primera Presidencia y el Quórum de los Doce de que la responsabilidad principal del suministro de nombres para las ordenanzas del templo recae sobre cada miembro, las familias y las unidades locales. La función del Departamento de Historia Familiar y de los empleados es ayudar a los miembros a cumplir esta responsabilidad divinamente asignada.</a:t>
            </a:r>
            <a:endParaRPr lang="en-US" sz="1900" dirty="0" smtClean="0">
              <a:solidFill>
                <a:srgbClr val="000000"/>
              </a:solidFill>
            </a:endParaRPr>
          </a:p>
          <a:p>
            <a:pPr marL="514350" lvl="0" indent="-514350">
              <a:buFont typeface="+mj-lt"/>
              <a:buAutoNum type="arabicPeriod"/>
            </a:pPr>
            <a:endParaRPr lang="en-US" sz="1900" dirty="0" smtClean="0">
              <a:solidFill>
                <a:srgbClr val="000000"/>
              </a:solidFill>
            </a:endParaRPr>
          </a:p>
          <a:p>
            <a:pPr marL="514350" lvl="0" indent="-514350">
              <a:buFont typeface="+mj-lt"/>
              <a:buAutoNum type="arabicPeriod"/>
            </a:pPr>
            <a:r>
              <a:rPr lang="en-US" sz="1900" dirty="0" err="1" smtClean="0">
                <a:solidFill>
                  <a:srgbClr val="000000"/>
                </a:solidFill>
              </a:rPr>
              <a:t>Esto</a:t>
            </a:r>
            <a:r>
              <a:rPr lang="en-US" sz="1900" dirty="0" smtClean="0">
                <a:solidFill>
                  <a:srgbClr val="000000"/>
                </a:solidFill>
              </a:rPr>
              <a:t> no se debe interpretar como que los miembros no pueden ir al templo sin llevar nombres de sus propios </a:t>
            </a:r>
            <a:r>
              <a:rPr lang="en-US" sz="1900" dirty="0" err="1" smtClean="0">
                <a:solidFill>
                  <a:srgbClr val="000000"/>
                </a:solidFill>
              </a:rPr>
              <a:t>antepasados</a:t>
            </a:r>
            <a:r>
              <a:rPr lang="en-US" sz="1900" dirty="0" smtClean="0">
                <a:solidFill>
                  <a:srgbClr val="000000"/>
                </a:solidFill>
              </a:rPr>
              <a: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28</a:t>
            </a:fld>
            <a:endParaRPr lang="en-US" smtClean="0"/>
          </a:p>
        </p:txBody>
      </p:sp>
    </p:spTree>
    <p:extLst>
      <p:ext uri="{BB962C8B-B14F-4D97-AF65-F5344CB8AC3E}">
        <p14:creationId xmlns="" xmlns:p14="http://schemas.microsoft.com/office/powerpoint/2010/main" val="300141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224" y="989233"/>
            <a:ext cx="8355940" cy="6552511"/>
          </a:xfrm>
        </p:spPr>
        <p:txBody>
          <a:bodyPr anchor="t">
            <a:noAutofit/>
          </a:bodyPr>
          <a:lstStyle/>
          <a:p>
            <a:pPr marL="0" indent="0">
              <a:buNone/>
            </a:pPr>
            <a:r>
              <a:rPr lang="en-US" sz="4400" dirty="0" smtClean="0">
                <a:solidFill>
                  <a:srgbClr val="000000"/>
                </a:solidFill>
              </a:rPr>
              <a:t>                     </a:t>
            </a:r>
            <a:r>
              <a:rPr lang="en-US" sz="4400" dirty="0" err="1" smtClean="0">
                <a:solidFill>
                  <a:srgbClr val="000000"/>
                </a:solidFill>
              </a:rPr>
              <a:t>Una</a:t>
            </a:r>
            <a:r>
              <a:rPr lang="en-US" sz="4400" dirty="0" smtClean="0">
                <a:solidFill>
                  <a:srgbClr val="000000"/>
                </a:solidFill>
              </a:rPr>
              <a:t> de </a:t>
            </a:r>
            <a:r>
              <a:rPr lang="en-US" sz="4400" dirty="0">
                <a:solidFill>
                  <a:srgbClr val="000000"/>
                </a:solidFill>
              </a:rPr>
              <a:t>esas </a:t>
            </a:r>
            <a:r>
              <a:rPr lang="en-US" sz="4400" dirty="0" smtClean="0">
                <a:solidFill>
                  <a:srgbClr val="000000"/>
                </a:solidFill>
              </a:rPr>
              <a:t> 	          	               </a:t>
            </a:r>
            <a:r>
              <a:rPr lang="en-US" sz="4400" dirty="0" err="1" smtClean="0">
                <a:solidFill>
                  <a:srgbClr val="000000"/>
                </a:solidFill>
              </a:rPr>
              <a:t>responsabilidades</a:t>
            </a:r>
            <a:r>
              <a:rPr lang="en-US" sz="4400" dirty="0" smtClean="0">
                <a:solidFill>
                  <a:srgbClr val="000000"/>
                </a:solidFill>
              </a:rPr>
              <a:t> 			   </a:t>
            </a:r>
            <a:r>
              <a:rPr lang="en-US" sz="4400" dirty="0" err="1" smtClean="0">
                <a:solidFill>
                  <a:srgbClr val="000000"/>
                </a:solidFill>
              </a:rPr>
              <a:t>es</a:t>
            </a:r>
            <a:r>
              <a:rPr lang="en-US" sz="4400" dirty="0" smtClean="0">
                <a:solidFill>
                  <a:srgbClr val="000000"/>
                </a:solidFill>
              </a:rPr>
              <a:t> </a:t>
            </a:r>
            <a:r>
              <a:rPr lang="en-US" sz="4400" dirty="0" err="1" smtClean="0">
                <a:solidFill>
                  <a:srgbClr val="000000"/>
                </a:solidFill>
              </a:rPr>
              <a:t>habilitar</a:t>
            </a:r>
            <a:r>
              <a:rPr lang="en-US" sz="4400" dirty="0" smtClean="0">
                <a:solidFill>
                  <a:srgbClr val="000000"/>
                </a:solidFill>
              </a:rPr>
              <a:t> </a:t>
            </a:r>
            <a:r>
              <a:rPr lang="en-US" sz="4400" dirty="0">
                <a:solidFill>
                  <a:srgbClr val="000000"/>
                </a:solidFill>
              </a:rPr>
              <a:t>la salvación de </a:t>
            </a:r>
            <a:r>
              <a:rPr lang="en-US" sz="4400" dirty="0" smtClean="0">
                <a:solidFill>
                  <a:srgbClr val="000000"/>
                </a:solidFill>
              </a:rPr>
              <a:t>sus antepasados fallecidos efectuando </a:t>
            </a:r>
            <a:r>
              <a:rPr lang="en-US" sz="4400" dirty="0">
                <a:solidFill>
                  <a:srgbClr val="000000"/>
                </a:solidFill>
              </a:rPr>
              <a:t>las ordenanzas vicarias en los santos templos.</a:t>
            </a:r>
          </a:p>
          <a:p>
            <a:pPr marL="0" indent="0">
              <a:buNone/>
            </a:pPr>
            <a:endParaRPr dirty="0"/>
          </a:p>
        </p:txBody>
      </p:sp>
      <p:pic>
        <p:nvPicPr>
          <p:cNvPr id="10" name="Picture 9" descr="Washington_DC_Temple.JPG"/>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888218" y="998198"/>
            <a:ext cx="2920567" cy="1866646"/>
          </a:xfrm>
          <a:prstGeom prst="rect">
            <a:avLst/>
          </a:prstGeom>
        </p:spPr>
      </p:pic>
      <p:sp>
        <p:nvSpPr>
          <p:cNvPr id="2" name="Slide Number Placeholder 1"/>
          <p:cNvSpPr>
            <a:spLocks noGrp="1"/>
          </p:cNvSpPr>
          <p:nvPr>
            <p:ph type="sldNum" sz="quarter" idx="12"/>
          </p:nvPr>
        </p:nvSpPr>
        <p:spPr/>
        <p:txBody>
          <a:bodyPr/>
          <a:lstStyle/>
          <a:p>
            <a:fld id="{BA9B540C-44DA-4F69-89C9-7C84606640D3}" type="slidenum">
              <a:rPr lang="en-US" smtClean="0"/>
              <a:pPr/>
              <a:t>3</a:t>
            </a:fld>
            <a:endParaRPr lang="en-US" smtClean="0"/>
          </a:p>
        </p:txBody>
      </p:sp>
    </p:spTree>
    <p:extLst>
      <p:ext uri="{BB962C8B-B14F-4D97-AF65-F5344CB8AC3E}">
        <p14:creationId xmlns="" xmlns:p14="http://schemas.microsoft.com/office/powerpoint/2010/main" val="230252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463" y="1918447"/>
            <a:ext cx="7659076" cy="3865418"/>
          </a:xfrm>
        </p:spPr>
        <p:txBody>
          <a:bodyPr/>
          <a:lstStyle/>
          <a:p>
            <a:r>
              <a:rPr lang="en-US" sz="3600" dirty="0" smtClean="0">
                <a:solidFill>
                  <a:srgbClr val="000000"/>
                </a:solidFill>
                <a:effectLst/>
                <a:latin typeface="+mj-lt"/>
              </a:rPr>
              <a:t>La Primera Presidencia y el Quórum de los Doce han vuelto a </a:t>
            </a:r>
            <a:r>
              <a:rPr lang="en-US" sz="3600" dirty="0" err="1" smtClean="0">
                <a:solidFill>
                  <a:srgbClr val="000000"/>
                </a:solidFill>
                <a:effectLst/>
                <a:latin typeface="+mj-lt"/>
              </a:rPr>
              <a:t>enfatizar</a:t>
            </a:r>
            <a:r>
              <a:rPr lang="en-US" sz="3600" dirty="0" smtClean="0">
                <a:solidFill>
                  <a:srgbClr val="000000"/>
                </a:solidFill>
                <a:effectLst/>
                <a:latin typeface="+mj-lt"/>
              </a:rPr>
              <a:t> </a:t>
            </a:r>
            <a:r>
              <a:rPr lang="en-US" sz="3600" dirty="0" err="1" smtClean="0">
                <a:solidFill>
                  <a:srgbClr val="000000"/>
                </a:solidFill>
                <a:effectLst/>
                <a:latin typeface="+mj-lt"/>
              </a:rPr>
              <a:t>que</a:t>
            </a:r>
            <a:r>
              <a:rPr lang="en-US" sz="3600" dirty="0" smtClean="0">
                <a:solidFill>
                  <a:srgbClr val="000000"/>
                </a:solidFill>
                <a:effectLst/>
                <a:latin typeface="+mj-lt"/>
              </a:rPr>
              <a:t> </a:t>
            </a:r>
            <a:r>
              <a:rPr lang="en-US" sz="3600" dirty="0">
                <a:solidFill>
                  <a:srgbClr val="000000"/>
                </a:solidFill>
                <a:effectLst/>
                <a:latin typeface="+mj-lt"/>
              </a:rPr>
              <a:t>la principal responsabilidad de </a:t>
            </a:r>
            <a:r>
              <a:rPr lang="en-US" sz="3600" dirty="0" err="1" smtClean="0">
                <a:solidFill>
                  <a:srgbClr val="000000"/>
                </a:solidFill>
                <a:effectLst/>
                <a:latin typeface="+mj-lt"/>
              </a:rPr>
              <a:t>proporcionar</a:t>
            </a:r>
            <a:r>
              <a:rPr lang="en-US" sz="3600" dirty="0" smtClean="0">
                <a:solidFill>
                  <a:srgbClr val="000000"/>
                </a:solidFill>
                <a:effectLst/>
                <a:latin typeface="+mj-lt"/>
              </a:rPr>
              <a:t> </a:t>
            </a:r>
            <a:r>
              <a:rPr lang="en-US" sz="3600" dirty="0" err="1" smtClean="0">
                <a:solidFill>
                  <a:srgbClr val="000000"/>
                </a:solidFill>
                <a:effectLst/>
                <a:latin typeface="+mj-lt"/>
              </a:rPr>
              <a:t>nombres</a:t>
            </a:r>
            <a:r>
              <a:rPr lang="en-US" sz="3600" dirty="0" smtClean="0">
                <a:solidFill>
                  <a:srgbClr val="000000"/>
                </a:solidFill>
                <a:effectLst/>
                <a:latin typeface="+mj-lt"/>
              </a:rPr>
              <a:t> </a:t>
            </a:r>
            <a:r>
              <a:rPr lang="en-US" sz="3600" dirty="0" err="1">
                <a:solidFill>
                  <a:srgbClr val="000000"/>
                </a:solidFill>
                <a:effectLst/>
                <a:latin typeface="+mj-lt"/>
              </a:rPr>
              <a:t>para</a:t>
            </a:r>
            <a:r>
              <a:rPr lang="en-US" sz="3600" dirty="0">
                <a:solidFill>
                  <a:srgbClr val="000000"/>
                </a:solidFill>
                <a:effectLst/>
                <a:latin typeface="+mj-lt"/>
              </a:rPr>
              <a:t> </a:t>
            </a:r>
            <a:r>
              <a:rPr lang="en-US" sz="3600" dirty="0" err="1" smtClean="0">
                <a:solidFill>
                  <a:srgbClr val="000000"/>
                </a:solidFill>
                <a:effectLst/>
                <a:latin typeface="+mj-lt"/>
              </a:rPr>
              <a:t>las</a:t>
            </a:r>
            <a:r>
              <a:rPr lang="en-US" sz="3600" dirty="0" smtClean="0">
                <a:solidFill>
                  <a:srgbClr val="000000"/>
                </a:solidFill>
                <a:effectLst/>
                <a:latin typeface="+mj-lt"/>
              </a:rPr>
              <a:t> </a:t>
            </a:r>
            <a:r>
              <a:rPr lang="en-US" sz="3600" dirty="0">
                <a:solidFill>
                  <a:srgbClr val="000000"/>
                </a:solidFill>
                <a:effectLst/>
                <a:latin typeface="+mj-lt"/>
              </a:rPr>
              <a:t>ordenanzas del </a:t>
            </a:r>
            <a:r>
              <a:rPr lang="en-US" sz="3600" dirty="0" err="1">
                <a:solidFill>
                  <a:srgbClr val="000000"/>
                </a:solidFill>
                <a:effectLst/>
                <a:latin typeface="+mj-lt"/>
              </a:rPr>
              <a:t>templo</a:t>
            </a:r>
            <a:r>
              <a:rPr lang="en-US" sz="3600" dirty="0">
                <a:solidFill>
                  <a:srgbClr val="000000"/>
                </a:solidFill>
                <a:effectLst/>
                <a:latin typeface="+mj-lt"/>
              </a:rPr>
              <a:t> </a:t>
            </a:r>
            <a:r>
              <a:rPr lang="en-US" sz="3600" dirty="0" err="1" smtClean="0">
                <a:solidFill>
                  <a:srgbClr val="000000"/>
                </a:solidFill>
                <a:effectLst/>
                <a:latin typeface="+mj-lt"/>
              </a:rPr>
              <a:t>recae</a:t>
            </a:r>
            <a:r>
              <a:rPr lang="en-US" sz="3600" dirty="0" smtClean="0">
                <a:solidFill>
                  <a:srgbClr val="000000"/>
                </a:solidFill>
                <a:effectLst/>
                <a:latin typeface="+mj-lt"/>
              </a:rPr>
              <a:t> </a:t>
            </a:r>
            <a:r>
              <a:rPr lang="en-US" sz="3600" dirty="0" err="1">
                <a:solidFill>
                  <a:srgbClr val="000000"/>
                </a:solidFill>
                <a:effectLst/>
                <a:latin typeface="+mj-lt"/>
              </a:rPr>
              <a:t>sobre</a:t>
            </a:r>
            <a:r>
              <a:rPr lang="en-US" sz="3600" dirty="0">
                <a:solidFill>
                  <a:srgbClr val="000000"/>
                </a:solidFill>
                <a:effectLst/>
                <a:latin typeface="+mj-lt"/>
              </a:rPr>
              <a:t> </a:t>
            </a:r>
            <a:r>
              <a:rPr lang="en-US" sz="3600" dirty="0" err="1" smtClean="0">
                <a:solidFill>
                  <a:srgbClr val="000000"/>
                </a:solidFill>
                <a:effectLst/>
                <a:latin typeface="+mj-lt"/>
              </a:rPr>
              <a:t>cada</a:t>
            </a:r>
            <a:r>
              <a:rPr lang="en-US" sz="3600" dirty="0" smtClean="0">
                <a:solidFill>
                  <a:srgbClr val="000000"/>
                </a:solidFill>
                <a:effectLst/>
                <a:latin typeface="+mj-lt"/>
              </a:rPr>
              <a:t> </a:t>
            </a:r>
            <a:r>
              <a:rPr lang="en-US" sz="3600" dirty="0" err="1" smtClean="0">
                <a:solidFill>
                  <a:srgbClr val="000000"/>
                </a:solidFill>
                <a:effectLst/>
                <a:latin typeface="+mj-lt"/>
              </a:rPr>
              <a:t>miembro</a:t>
            </a:r>
            <a:r>
              <a:rPr lang="en-US" sz="3600" dirty="0" smtClean="0">
                <a:solidFill>
                  <a:srgbClr val="000000"/>
                </a:solidFill>
                <a:effectLst/>
                <a:latin typeface="+mj-lt"/>
              </a:rPr>
              <a:t>, </a:t>
            </a:r>
            <a:r>
              <a:rPr lang="en-US" sz="3600" dirty="0">
                <a:solidFill>
                  <a:srgbClr val="000000"/>
                </a:solidFill>
                <a:effectLst/>
                <a:latin typeface="+mj-lt"/>
              </a:rPr>
              <a:t>las familias y las </a:t>
            </a:r>
            <a:r>
              <a:rPr lang="en-US" sz="3600" dirty="0" smtClean="0">
                <a:solidFill>
                  <a:srgbClr val="000000"/>
                </a:solidFill>
                <a:effectLst/>
                <a:latin typeface="+mj-lt"/>
              </a:rPr>
              <a:t>unidades locales.</a:t>
            </a:r>
          </a:p>
        </p:txBody>
      </p:sp>
      <p:sp>
        <p:nvSpPr>
          <p:cNvPr id="3" name="Slide Number Placeholder 2"/>
          <p:cNvSpPr>
            <a:spLocks noGrp="1"/>
          </p:cNvSpPr>
          <p:nvPr>
            <p:ph type="sldNum" sz="quarter" idx="11"/>
          </p:nvPr>
        </p:nvSpPr>
        <p:spPr/>
        <p:txBody>
          <a:bodyPr/>
          <a:lstStyle/>
          <a:p>
            <a:fld id="{BA9B540C-44DA-4F69-89C9-7C84606640D3}" type="slidenum">
              <a:rPr lang="en-US" smtClean="0"/>
              <a:pPr/>
              <a:t>4</a:t>
            </a:fld>
            <a:endParaRPr lang="en-US" smtClean="0"/>
          </a:p>
        </p:txBody>
      </p:sp>
    </p:spTree>
    <p:extLst>
      <p:ext uri="{BB962C8B-B14F-4D97-AF65-F5344CB8AC3E}">
        <p14:creationId xmlns="" xmlns:p14="http://schemas.microsoft.com/office/powerpoint/2010/main" val="355088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280554" y="1079746"/>
            <a:ext cx="2743200" cy="3919547"/>
          </a:xfrm>
          <a:prstGeom prst="rect">
            <a:avLst/>
          </a:prstGeom>
        </p:spPr>
      </p:pic>
      <p:sp>
        <p:nvSpPr>
          <p:cNvPr id="2" name="Title 1"/>
          <p:cNvSpPr>
            <a:spLocks noGrp="1"/>
          </p:cNvSpPr>
          <p:nvPr>
            <p:ph type="ctrTitle"/>
          </p:nvPr>
        </p:nvSpPr>
        <p:spPr>
          <a:xfrm>
            <a:off x="3222426" y="968001"/>
            <a:ext cx="5465618" cy="5250287"/>
          </a:xfrm>
        </p:spPr>
        <p:txBody>
          <a:bodyPr anchor="t"/>
          <a:lstStyle/>
          <a:p>
            <a:pPr algn="l"/>
            <a:r>
              <a:rPr lang="en-US" sz="2400" dirty="0" smtClean="0">
                <a:solidFill>
                  <a:srgbClr val="000000"/>
                </a:solidFill>
                <a:effectLst/>
                <a:latin typeface="+mj-lt"/>
              </a:rPr>
              <a:t>“La experiencia del templo se enriquece considerablemente cuando los </a:t>
            </a:r>
            <a:r>
              <a:rPr lang="en-US" sz="2400" dirty="0">
                <a:solidFill>
                  <a:srgbClr val="000000"/>
                </a:solidFill>
                <a:effectLst/>
                <a:latin typeface="+mj-lt"/>
              </a:rPr>
              <a:t>miembros de la Iglesia encuentran los nombres </a:t>
            </a:r>
            <a:r>
              <a:rPr lang="en-US" sz="2400" dirty="0" smtClean="0">
                <a:solidFill>
                  <a:srgbClr val="000000"/>
                </a:solidFill>
                <a:effectLst/>
                <a:latin typeface="+mj-lt"/>
              </a:rPr>
              <a:t>de sus </a:t>
            </a:r>
            <a:r>
              <a:rPr lang="en-US" sz="2400" dirty="0">
                <a:solidFill>
                  <a:srgbClr val="000000"/>
                </a:solidFill>
                <a:effectLst/>
                <a:latin typeface="+mj-lt"/>
              </a:rPr>
              <a:t>antepasados y los llevan al </a:t>
            </a:r>
            <a:r>
              <a:rPr lang="en-US" sz="2400" dirty="0" smtClean="0">
                <a:solidFill>
                  <a:srgbClr val="000000"/>
                </a:solidFill>
                <a:effectLst/>
                <a:latin typeface="+mj-lt"/>
              </a:rPr>
              <a:t>templo para </a:t>
            </a:r>
            <a:r>
              <a:rPr lang="en-US" sz="2400" dirty="0">
                <a:solidFill>
                  <a:srgbClr val="000000"/>
                </a:solidFill>
                <a:effectLst/>
                <a:latin typeface="+mj-lt"/>
              </a:rPr>
              <a:t>efectuar ordenanzas. </a:t>
            </a:r>
            <a:r>
              <a:rPr lang="en-US" sz="2400" dirty="0" smtClean="0">
                <a:solidFill>
                  <a:srgbClr val="000000"/>
                </a:solidFill>
                <a:effectLst/>
                <a:latin typeface="+mj-lt"/>
              </a:rPr>
              <a:t/>
            </a:r>
            <a:br>
              <a:rPr lang="en-US" sz="2400" dirty="0" smtClean="0">
                <a:solidFill>
                  <a:srgbClr val="000000"/>
                </a:solidFill>
                <a:effectLst/>
                <a:latin typeface="+mj-lt"/>
              </a:rPr>
            </a:br>
            <a:r>
              <a:rPr lang="en-US" sz="2400" dirty="0">
                <a:solidFill>
                  <a:srgbClr val="000000"/>
                </a:solidFill>
                <a:effectLst/>
                <a:latin typeface="+mj-lt"/>
              </a:rPr>
              <a:t/>
            </a:r>
            <a:br>
              <a:rPr lang="en-US" sz="2400" dirty="0">
                <a:solidFill>
                  <a:srgbClr val="000000"/>
                </a:solidFill>
                <a:effectLst/>
                <a:latin typeface="+mj-lt"/>
              </a:rPr>
            </a:br>
            <a:r>
              <a:rPr lang="en-US" sz="2400" dirty="0" smtClean="0">
                <a:solidFill>
                  <a:srgbClr val="000000"/>
                </a:solidFill>
                <a:effectLst/>
                <a:latin typeface="+mj-lt"/>
              </a:rPr>
              <a:t>“</a:t>
            </a:r>
            <a:r>
              <a:rPr lang="es-CO" sz="2400" dirty="0" smtClean="0">
                <a:solidFill>
                  <a:srgbClr val="000000"/>
                </a:solidFill>
                <a:effectLst/>
                <a:latin typeface="+mj-lt"/>
              </a:rPr>
              <a:t>A los miembros que tengan capacidad limitada para realizar su propia investigación de historia familiar se les insta a efectuar las ordenanzas vicarias con nombres proporcionados por otros miembros o por el templo</a:t>
            </a:r>
            <a:r>
              <a:rPr lang="en-US" sz="2400" dirty="0" smtClean="0">
                <a:solidFill>
                  <a:srgbClr val="000000"/>
                </a:solidFill>
                <a:effectLst/>
                <a:latin typeface="+mj-lt"/>
              </a:rPr>
              <a:t>.</a:t>
            </a:r>
          </a:p>
        </p:txBody>
      </p:sp>
      <p:sp>
        <p:nvSpPr>
          <p:cNvPr id="5" name="Rectangle 4"/>
          <p:cNvSpPr/>
          <p:nvPr/>
        </p:nvSpPr>
        <p:spPr>
          <a:xfrm>
            <a:off x="196511" y="382487"/>
            <a:ext cx="8759229" cy="523220"/>
          </a:xfrm>
          <a:prstGeom prst="rect">
            <a:avLst/>
          </a:prstGeom>
        </p:spPr>
        <p:txBody>
          <a:bodyPr wrap="square">
            <a:spAutoFit/>
          </a:bodyPr>
          <a:lstStyle/>
          <a:p>
            <a:pPr lvl="0" defTabSz="457200">
              <a:spcBef>
                <a:spcPct val="0"/>
              </a:spcBef>
              <a:defRPr/>
            </a:pPr>
            <a:r>
              <a:rPr lang="en-US" sz="2800" dirty="0" smtClean="0">
                <a:solidFill>
                  <a:schemeClr val="tx2"/>
                </a:solidFill>
                <a:latin typeface="+mj-lt"/>
              </a:rPr>
              <a:t>Nombres para las ordenanzas del templo</a:t>
            </a:r>
          </a:p>
        </p:txBody>
      </p:sp>
      <p:sp>
        <p:nvSpPr>
          <p:cNvPr id="4" name="Slide Number Placeholder 3"/>
          <p:cNvSpPr>
            <a:spLocks noGrp="1"/>
          </p:cNvSpPr>
          <p:nvPr>
            <p:ph type="sldNum" sz="quarter" idx="11"/>
          </p:nvPr>
        </p:nvSpPr>
        <p:spPr/>
        <p:txBody>
          <a:bodyPr/>
          <a:lstStyle/>
          <a:p>
            <a:fld id="{BA9B540C-44DA-4F69-89C9-7C84606640D3}" type="slidenum">
              <a:rPr lang="en-US" smtClean="0"/>
              <a:pPr/>
              <a:t>5</a:t>
            </a:fld>
            <a:endParaRPr lang="en-US" smtClean="0"/>
          </a:p>
        </p:txBody>
      </p:sp>
    </p:spTree>
    <p:extLst>
      <p:ext uri="{BB962C8B-B14F-4D97-AF65-F5344CB8AC3E}">
        <p14:creationId xmlns="" xmlns:p14="http://schemas.microsoft.com/office/powerpoint/2010/main" val="2933902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684" y="957865"/>
            <a:ext cx="5465618" cy="5322763"/>
          </a:xfrm>
        </p:spPr>
        <p:txBody>
          <a:bodyPr anchor="t"/>
          <a:lstStyle/>
          <a:p>
            <a:pPr algn="l"/>
            <a:r>
              <a:rPr lang="en-US" sz="2400" dirty="0" smtClean="0">
                <a:solidFill>
                  <a:srgbClr val="000000"/>
                </a:solidFill>
                <a:effectLst/>
                <a:latin typeface="+mj-lt"/>
              </a:rPr>
              <a:t>“De manera </a:t>
            </a:r>
            <a:r>
              <a:rPr lang="en-US" sz="2400" dirty="0">
                <a:solidFill>
                  <a:srgbClr val="000000"/>
                </a:solidFill>
                <a:effectLst/>
                <a:latin typeface="+mj-lt"/>
              </a:rPr>
              <a:t>especial instamos a los jóvenes y a los jóvenes </a:t>
            </a:r>
            <a:r>
              <a:rPr lang="en-US" sz="2400" dirty="0" smtClean="0">
                <a:solidFill>
                  <a:srgbClr val="000000"/>
                </a:solidFill>
                <a:effectLst/>
                <a:latin typeface="+mj-lt"/>
              </a:rPr>
              <a:t>adultos solteros </a:t>
            </a:r>
            <a:r>
              <a:rPr lang="en-US" sz="2400" dirty="0">
                <a:solidFill>
                  <a:srgbClr val="000000"/>
                </a:solidFill>
                <a:effectLst/>
                <a:latin typeface="+mj-lt"/>
              </a:rPr>
              <a:t>a usar sus propios </a:t>
            </a:r>
            <a:r>
              <a:rPr lang="en-US" sz="2400" dirty="0" smtClean="0">
                <a:solidFill>
                  <a:srgbClr val="000000"/>
                </a:solidFill>
                <a:effectLst/>
                <a:latin typeface="+mj-lt"/>
              </a:rPr>
              <a:t>nombres de familiares </a:t>
            </a:r>
            <a:r>
              <a:rPr lang="en-US" sz="2400" dirty="0">
                <a:solidFill>
                  <a:srgbClr val="000000"/>
                </a:solidFill>
                <a:effectLst/>
                <a:latin typeface="+mj-lt"/>
              </a:rPr>
              <a:t>o los nombres de antepasados de miembros de sus barrios </a:t>
            </a:r>
            <a:r>
              <a:rPr lang="en-US" sz="2400" dirty="0" smtClean="0">
                <a:solidFill>
                  <a:srgbClr val="000000"/>
                </a:solidFill>
                <a:effectLst/>
                <a:latin typeface="+mj-lt"/>
              </a:rPr>
              <a:t>y estacas </a:t>
            </a:r>
            <a:r>
              <a:rPr lang="en-US" sz="2400" dirty="0">
                <a:solidFill>
                  <a:srgbClr val="000000"/>
                </a:solidFill>
                <a:effectLst/>
                <a:latin typeface="+mj-lt"/>
              </a:rPr>
              <a:t>para hacer la obra del templo. </a:t>
            </a:r>
            <a:r>
              <a:rPr lang="en-US" sz="2400" dirty="0" smtClean="0">
                <a:solidFill>
                  <a:srgbClr val="000000"/>
                </a:solidFill>
                <a:effectLst/>
                <a:latin typeface="+mj-lt"/>
              </a:rPr>
              <a:t/>
            </a:r>
            <a:br>
              <a:rPr lang="en-US" sz="2400" dirty="0" smtClean="0">
                <a:solidFill>
                  <a:srgbClr val="000000"/>
                </a:solidFill>
                <a:effectLst/>
                <a:latin typeface="+mj-lt"/>
              </a:rPr>
            </a:br>
            <a:r>
              <a:rPr lang="en-US" sz="2400" dirty="0">
                <a:solidFill>
                  <a:srgbClr val="000000"/>
                </a:solidFill>
                <a:effectLst/>
                <a:latin typeface="+mj-lt"/>
              </a:rPr>
              <a:t/>
            </a:r>
            <a:br>
              <a:rPr lang="en-US" sz="2400" dirty="0">
                <a:solidFill>
                  <a:srgbClr val="000000"/>
                </a:solidFill>
                <a:effectLst/>
                <a:latin typeface="+mj-lt"/>
              </a:rPr>
            </a:br>
            <a:r>
              <a:rPr lang="en-US" sz="2400" dirty="0" smtClean="0">
                <a:solidFill>
                  <a:srgbClr val="000000"/>
                </a:solidFill>
                <a:effectLst/>
                <a:latin typeface="+mj-lt"/>
              </a:rPr>
              <a:t>“Los líderes del sacerdocio </a:t>
            </a:r>
            <a:r>
              <a:rPr lang="en-US" sz="2400" dirty="0">
                <a:solidFill>
                  <a:srgbClr val="000000"/>
                </a:solidFill>
                <a:effectLst/>
                <a:latin typeface="+mj-lt"/>
              </a:rPr>
              <a:t>deben </a:t>
            </a:r>
            <a:r>
              <a:rPr lang="en-US" sz="2400" dirty="0" smtClean="0">
                <a:solidFill>
                  <a:srgbClr val="000000"/>
                </a:solidFill>
                <a:effectLst/>
                <a:latin typeface="+mj-lt"/>
              </a:rPr>
              <a:t>asegurarse de que </a:t>
            </a:r>
            <a:r>
              <a:rPr lang="en-US" sz="2400" dirty="0">
                <a:solidFill>
                  <a:srgbClr val="000000"/>
                </a:solidFill>
                <a:effectLst/>
                <a:latin typeface="+mj-lt"/>
              </a:rPr>
              <a:t>los jóvenes y sus familias aprendan </a:t>
            </a:r>
            <a:r>
              <a:rPr lang="en-US" sz="2400" dirty="0" smtClean="0">
                <a:solidFill>
                  <a:srgbClr val="000000"/>
                </a:solidFill>
                <a:effectLst/>
                <a:latin typeface="+mj-lt"/>
              </a:rPr>
              <a:t>la doctrina </a:t>
            </a:r>
            <a:r>
              <a:rPr lang="en-US" sz="2400" dirty="0">
                <a:solidFill>
                  <a:srgbClr val="000000"/>
                </a:solidFill>
                <a:effectLst/>
                <a:latin typeface="+mj-lt"/>
              </a:rPr>
              <a:t>de </a:t>
            </a:r>
            <a:r>
              <a:rPr lang="en-US" sz="2400" dirty="0" err="1">
                <a:solidFill>
                  <a:srgbClr val="000000"/>
                </a:solidFill>
                <a:effectLst/>
                <a:latin typeface="+mj-lt"/>
              </a:rPr>
              <a:t>volver</a:t>
            </a:r>
            <a:r>
              <a:rPr lang="en-US" sz="2400" dirty="0">
                <a:solidFill>
                  <a:srgbClr val="000000"/>
                </a:solidFill>
                <a:effectLst/>
                <a:latin typeface="+mj-lt"/>
              </a:rPr>
              <a:t> </a:t>
            </a:r>
            <a:r>
              <a:rPr lang="en-US" sz="2400" dirty="0" err="1" smtClean="0">
                <a:solidFill>
                  <a:srgbClr val="000000"/>
                </a:solidFill>
                <a:effectLst/>
                <a:latin typeface="+mj-lt"/>
              </a:rPr>
              <a:t>sus</a:t>
            </a:r>
            <a:r>
              <a:rPr lang="en-US" sz="2400" dirty="0" smtClean="0">
                <a:solidFill>
                  <a:srgbClr val="000000"/>
                </a:solidFill>
                <a:effectLst/>
                <a:latin typeface="+mj-lt"/>
              </a:rPr>
              <a:t> </a:t>
            </a:r>
            <a:r>
              <a:rPr lang="en-US" sz="2400" dirty="0" err="1" smtClean="0">
                <a:solidFill>
                  <a:srgbClr val="000000"/>
                </a:solidFill>
                <a:effectLst/>
                <a:latin typeface="+mj-lt"/>
              </a:rPr>
              <a:t>corazones</a:t>
            </a:r>
            <a:r>
              <a:rPr lang="en-US" sz="2400" dirty="0" smtClean="0">
                <a:solidFill>
                  <a:srgbClr val="000000"/>
                </a:solidFill>
                <a:effectLst/>
                <a:latin typeface="+mj-lt"/>
              </a:rPr>
              <a:t> </a:t>
            </a:r>
            <a:r>
              <a:rPr lang="en-US" sz="2400" dirty="0" err="1" smtClean="0">
                <a:solidFill>
                  <a:srgbClr val="000000"/>
                </a:solidFill>
                <a:effectLst/>
                <a:latin typeface="+mj-lt"/>
              </a:rPr>
              <a:t>hacia</a:t>
            </a:r>
            <a:r>
              <a:rPr lang="en-US" sz="2400" dirty="0" smtClean="0">
                <a:solidFill>
                  <a:srgbClr val="000000"/>
                </a:solidFill>
                <a:effectLst/>
                <a:latin typeface="+mj-lt"/>
              </a:rPr>
              <a:t> </a:t>
            </a:r>
            <a:r>
              <a:rPr lang="en-US" sz="2400" dirty="0" err="1" smtClean="0">
                <a:solidFill>
                  <a:srgbClr val="000000"/>
                </a:solidFill>
                <a:effectLst/>
                <a:latin typeface="+mj-lt"/>
              </a:rPr>
              <a:t>sus</a:t>
            </a:r>
            <a:r>
              <a:rPr lang="en-US" sz="2400" dirty="0" smtClean="0">
                <a:solidFill>
                  <a:srgbClr val="000000"/>
                </a:solidFill>
                <a:effectLst/>
                <a:latin typeface="+mj-lt"/>
              </a:rPr>
              <a:t> </a:t>
            </a:r>
            <a:r>
              <a:rPr lang="en-US" sz="2400" dirty="0">
                <a:solidFill>
                  <a:srgbClr val="000000"/>
                </a:solidFill>
                <a:effectLst/>
                <a:latin typeface="+mj-lt"/>
              </a:rPr>
              <a:t>padres </a:t>
            </a:r>
            <a:r>
              <a:rPr lang="en-US" sz="2400" dirty="0" smtClean="0">
                <a:solidFill>
                  <a:srgbClr val="000000"/>
                </a:solidFill>
                <a:effectLst/>
                <a:latin typeface="+mj-lt"/>
              </a:rPr>
              <a:t>y de </a:t>
            </a:r>
            <a:r>
              <a:rPr lang="en-US" sz="2400" dirty="0">
                <a:solidFill>
                  <a:srgbClr val="000000"/>
                </a:solidFill>
                <a:effectLst/>
                <a:latin typeface="+mj-lt"/>
              </a:rPr>
              <a:t>las bendiciones de asistir al templo.</a:t>
            </a:r>
            <a:br>
              <a:rPr lang="en-US" sz="2400" dirty="0">
                <a:solidFill>
                  <a:srgbClr val="000000"/>
                </a:solidFill>
                <a:effectLst/>
                <a:latin typeface="+mj-lt"/>
              </a:rPr>
            </a:br>
            <a:r>
              <a:rPr lang="en-US" sz="2400" dirty="0">
                <a:solidFill>
                  <a:srgbClr val="000000"/>
                </a:solidFill>
                <a:effectLst/>
                <a:latin typeface="+mj-lt"/>
              </a:rPr>
              <a:t> </a:t>
            </a:r>
            <a:br>
              <a:rPr lang="en-US" sz="2400" dirty="0">
                <a:solidFill>
                  <a:srgbClr val="000000"/>
                </a:solidFill>
                <a:effectLst/>
                <a:latin typeface="+mj-lt"/>
              </a:rPr>
            </a:br>
            <a:endParaRPr lang="en-US" sz="2400" dirty="0">
              <a:solidFill>
                <a:srgbClr val="000000"/>
              </a:solidFill>
              <a:effectLst/>
              <a:latin typeface="+mj-lt"/>
            </a:endParaRP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280554" y="1079746"/>
            <a:ext cx="2743200" cy="3919547"/>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6</a:t>
            </a:fld>
            <a:endParaRPr lang="en-US" smtClean="0"/>
          </a:p>
        </p:txBody>
      </p:sp>
      <p:sp>
        <p:nvSpPr>
          <p:cNvPr id="6" name="Rectangle 5"/>
          <p:cNvSpPr/>
          <p:nvPr/>
        </p:nvSpPr>
        <p:spPr>
          <a:xfrm>
            <a:off x="196511" y="382487"/>
            <a:ext cx="8759229" cy="523220"/>
          </a:xfrm>
          <a:prstGeom prst="rect">
            <a:avLst/>
          </a:prstGeom>
        </p:spPr>
        <p:txBody>
          <a:bodyPr wrap="square">
            <a:spAutoFit/>
          </a:bodyPr>
          <a:lstStyle/>
          <a:p>
            <a:pPr lvl="0" defTabSz="457200">
              <a:spcBef>
                <a:spcPct val="0"/>
              </a:spcBef>
              <a:defRPr/>
            </a:pPr>
            <a:r>
              <a:rPr lang="en-US" sz="2800" dirty="0" smtClean="0">
                <a:solidFill>
                  <a:schemeClr val="tx2"/>
                </a:solidFill>
                <a:latin typeface="+mj-lt"/>
              </a:rPr>
              <a:t>Nombres para las ordenanzas del templo</a:t>
            </a:r>
          </a:p>
        </p:txBody>
      </p:sp>
    </p:spTree>
    <p:extLst>
      <p:ext uri="{BB962C8B-B14F-4D97-AF65-F5344CB8AC3E}">
        <p14:creationId xmlns="" xmlns:p14="http://schemas.microsoft.com/office/powerpoint/2010/main" val="65724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1964" y="970079"/>
            <a:ext cx="5465618" cy="4154626"/>
          </a:xfrm>
        </p:spPr>
        <p:txBody>
          <a:bodyPr/>
          <a:lstStyle/>
          <a:p>
            <a:pPr algn="l"/>
            <a:r>
              <a:rPr lang="en-US" sz="2400" dirty="0" smtClean="0">
                <a:solidFill>
                  <a:schemeClr val="tx1"/>
                </a:solidFill>
                <a:effectLst/>
                <a:latin typeface="+mj-lt"/>
              </a:rPr>
              <a:t>“</a:t>
            </a:r>
            <a:r>
              <a:rPr lang="es-CO" sz="2400" dirty="0" smtClean="0">
                <a:solidFill>
                  <a:schemeClr val="tx1"/>
                </a:solidFill>
                <a:effectLst/>
                <a:latin typeface="+mj-lt"/>
              </a:rPr>
              <a:t>Algunos miembros de la Iglesia tienen reservada una gran cantidad de nombres de parientes con el fin de efectuar personalmente la obra del templo. Les instamos a que liberen esos nombres de manera oportuna y así permitir que se lleven a cabo las ordenanzas necesarias. </a:t>
            </a:r>
            <a:r>
              <a:rPr lang="en-US" sz="2400" dirty="0" smtClean="0">
                <a:solidFill>
                  <a:schemeClr val="tx1"/>
                </a:solidFill>
                <a:effectLst/>
                <a:latin typeface="+mj-lt"/>
              </a:rPr>
              <a:t/>
            </a:r>
            <a:br>
              <a:rPr lang="en-US" sz="2400" dirty="0" smtClean="0">
                <a:solidFill>
                  <a:schemeClr val="tx1"/>
                </a:solidFill>
                <a:effectLst/>
                <a:latin typeface="+mj-lt"/>
              </a:rPr>
            </a:br>
            <a:r>
              <a:rPr lang="en-US" sz="2400" dirty="0">
                <a:solidFill>
                  <a:schemeClr val="tx1"/>
                </a:solidFill>
                <a:effectLst/>
                <a:latin typeface="+mj-lt"/>
              </a:rPr>
              <a:t/>
            </a:r>
            <a:br>
              <a:rPr lang="en-US" sz="2400" dirty="0">
                <a:solidFill>
                  <a:schemeClr val="tx1"/>
                </a:solidFill>
                <a:effectLst/>
                <a:latin typeface="+mj-lt"/>
              </a:rPr>
            </a:br>
            <a:r>
              <a:rPr lang="en-US" sz="2400" dirty="0" smtClean="0">
                <a:solidFill>
                  <a:schemeClr val="tx1"/>
                </a:solidFill>
                <a:effectLst/>
                <a:latin typeface="+mj-lt"/>
              </a:rPr>
              <a:t>			</a:t>
            </a: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280554" y="1079746"/>
            <a:ext cx="2743200" cy="3919547"/>
          </a:xfrm>
          <a:prstGeom prst="rect">
            <a:avLst/>
          </a:prstGeom>
        </p:spPr>
      </p:pic>
      <p:sp>
        <p:nvSpPr>
          <p:cNvPr id="3" name="Slide Number Placeholder 2"/>
          <p:cNvSpPr>
            <a:spLocks noGrp="1"/>
          </p:cNvSpPr>
          <p:nvPr>
            <p:ph type="sldNum" sz="quarter" idx="11"/>
          </p:nvPr>
        </p:nvSpPr>
        <p:spPr/>
        <p:txBody>
          <a:bodyPr/>
          <a:lstStyle/>
          <a:p>
            <a:fld id="{BA9B540C-44DA-4F69-89C9-7C84606640D3}" type="slidenum">
              <a:rPr lang="en-US" smtClean="0"/>
              <a:pPr/>
              <a:t>7</a:t>
            </a:fld>
            <a:endParaRPr lang="en-US" smtClean="0"/>
          </a:p>
        </p:txBody>
      </p:sp>
      <p:sp>
        <p:nvSpPr>
          <p:cNvPr id="6" name="Rectangle 5"/>
          <p:cNvSpPr/>
          <p:nvPr/>
        </p:nvSpPr>
        <p:spPr>
          <a:xfrm>
            <a:off x="196511" y="382487"/>
            <a:ext cx="8759229" cy="523220"/>
          </a:xfrm>
          <a:prstGeom prst="rect">
            <a:avLst/>
          </a:prstGeom>
        </p:spPr>
        <p:txBody>
          <a:bodyPr wrap="square">
            <a:spAutoFit/>
          </a:bodyPr>
          <a:lstStyle/>
          <a:p>
            <a:pPr lvl="0" defTabSz="457200">
              <a:spcBef>
                <a:spcPct val="0"/>
              </a:spcBef>
              <a:defRPr/>
            </a:pPr>
            <a:r>
              <a:rPr lang="en-US" sz="2800" dirty="0" smtClean="0">
                <a:solidFill>
                  <a:schemeClr val="tx2"/>
                </a:solidFill>
                <a:latin typeface="+mj-lt"/>
              </a:rPr>
              <a:t>Nombres para las ordenanzas del templo</a:t>
            </a:r>
          </a:p>
        </p:txBody>
      </p:sp>
    </p:spTree>
    <p:extLst>
      <p:ext uri="{BB962C8B-B14F-4D97-AF65-F5344CB8AC3E}">
        <p14:creationId xmlns="" xmlns:p14="http://schemas.microsoft.com/office/powerpoint/2010/main" val="116678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1964" y="977331"/>
            <a:ext cx="5465618" cy="4154626"/>
          </a:xfrm>
        </p:spPr>
        <p:txBody>
          <a:bodyPr anchor="t"/>
          <a:lstStyle/>
          <a:p>
            <a:pPr algn="l"/>
            <a:r>
              <a:rPr lang="en-US" sz="2400" dirty="0" smtClean="0">
                <a:solidFill>
                  <a:srgbClr val="000000"/>
                </a:solidFill>
                <a:effectLst/>
                <a:latin typeface="+mj-lt"/>
              </a:rPr>
              <a:t>“Agradecemos </a:t>
            </a:r>
            <a:r>
              <a:rPr lang="en-US" sz="2400" dirty="0">
                <a:solidFill>
                  <a:srgbClr val="000000"/>
                </a:solidFill>
                <a:effectLst/>
                <a:latin typeface="+mj-lt"/>
              </a:rPr>
              <a:t>sus esfuerzos por buscar los nombres de sus antepasados y </a:t>
            </a:r>
            <a:r>
              <a:rPr lang="en-US" sz="2400" dirty="0" err="1" smtClean="0">
                <a:solidFill>
                  <a:srgbClr val="000000"/>
                </a:solidFill>
                <a:effectLst/>
                <a:latin typeface="+mj-lt"/>
              </a:rPr>
              <a:t>brindarles</a:t>
            </a:r>
            <a:r>
              <a:rPr lang="en-US" sz="2400" dirty="0" smtClean="0">
                <a:solidFill>
                  <a:srgbClr val="000000"/>
                </a:solidFill>
                <a:effectLst/>
                <a:latin typeface="+mj-lt"/>
              </a:rPr>
              <a:t> </a:t>
            </a:r>
            <a:r>
              <a:rPr lang="en-US" sz="2400" dirty="0">
                <a:solidFill>
                  <a:srgbClr val="000000"/>
                </a:solidFill>
                <a:effectLst/>
                <a:latin typeface="+mj-lt"/>
              </a:rPr>
              <a:t>las ordenanzas esenciales del templo.</a:t>
            </a:r>
            <a:r>
              <a:rPr lang="en-US" sz="2400" dirty="0" smtClean="0">
                <a:solidFill>
                  <a:srgbClr val="000000"/>
                </a:solidFill>
                <a:effectLst/>
                <a:latin typeface="+mj-lt"/>
              </a:rPr>
              <a:t/>
            </a:r>
            <a:br>
              <a:rPr lang="en-US" sz="2400" dirty="0" smtClean="0">
                <a:solidFill>
                  <a:srgbClr val="000000"/>
                </a:solidFill>
                <a:effectLst/>
                <a:latin typeface="+mj-lt"/>
              </a:rPr>
            </a:br>
            <a:r>
              <a:rPr lang="en-US" sz="2400" dirty="0">
                <a:solidFill>
                  <a:srgbClr val="000000"/>
                </a:solidFill>
                <a:effectLst/>
                <a:latin typeface="+mj-lt"/>
              </a:rPr>
              <a:t/>
            </a:r>
            <a:br>
              <a:rPr lang="en-US" sz="2400" dirty="0">
                <a:solidFill>
                  <a:srgbClr val="000000"/>
                </a:solidFill>
                <a:effectLst/>
                <a:latin typeface="+mj-lt"/>
              </a:rPr>
            </a:br>
            <a:r>
              <a:rPr lang="en-US" sz="2400" dirty="0" smtClean="0">
                <a:solidFill>
                  <a:srgbClr val="000000"/>
                </a:solidFill>
                <a:effectLst/>
                <a:latin typeface="+mj-lt"/>
              </a:rPr>
              <a:t>“Rogamos </a:t>
            </a:r>
            <a:r>
              <a:rPr lang="en-US" sz="2400" dirty="0">
                <a:solidFill>
                  <a:srgbClr val="000000"/>
                </a:solidFill>
                <a:effectLst/>
                <a:latin typeface="+mj-lt"/>
              </a:rPr>
              <a:t>que el </a:t>
            </a:r>
            <a:r>
              <a:rPr lang="en-US" sz="2400" dirty="0" err="1" smtClean="0">
                <a:solidFill>
                  <a:srgbClr val="000000"/>
                </a:solidFill>
                <a:effectLst/>
                <a:latin typeface="+mj-lt"/>
              </a:rPr>
              <a:t>espíritu</a:t>
            </a:r>
            <a:r>
              <a:rPr lang="en-US" sz="2400" dirty="0" smtClean="0">
                <a:solidFill>
                  <a:srgbClr val="000000"/>
                </a:solidFill>
                <a:effectLst/>
                <a:latin typeface="+mj-lt"/>
              </a:rPr>
              <a:t> </a:t>
            </a:r>
            <a:r>
              <a:rPr lang="en-US" sz="2400" dirty="0">
                <a:solidFill>
                  <a:srgbClr val="000000"/>
                </a:solidFill>
                <a:effectLst/>
                <a:latin typeface="+mj-lt"/>
              </a:rPr>
              <a:t>de esta obra sagrada crezca en el corazón de todos los miembros de la Iglesia</a:t>
            </a:r>
            <a:r>
              <a:rPr lang="en-US" sz="2400" dirty="0" smtClean="0">
                <a:solidFill>
                  <a:srgbClr val="000000"/>
                </a:solidFill>
                <a:effectLst/>
                <a:latin typeface="+mj-lt"/>
              </a:rPr>
              <a:t>”.		</a:t>
            </a:r>
            <a:br>
              <a:rPr lang="en-US" sz="2400" dirty="0" smtClean="0">
                <a:solidFill>
                  <a:srgbClr val="000000"/>
                </a:solidFill>
                <a:effectLst/>
                <a:latin typeface="+mj-lt"/>
              </a:rPr>
            </a:br>
            <a:endParaRPr lang="en-US" sz="2400" dirty="0" smtClean="0">
              <a:solidFill>
                <a:srgbClr val="000000"/>
              </a:solidFill>
              <a:effectLst/>
              <a:latin typeface="+mj-lt"/>
            </a:endParaRPr>
          </a:p>
        </p:txBody>
      </p:sp>
      <p:sp>
        <p:nvSpPr>
          <p:cNvPr id="3" name="Rectangle 2"/>
          <p:cNvSpPr/>
          <p:nvPr/>
        </p:nvSpPr>
        <p:spPr>
          <a:xfrm>
            <a:off x="3973102" y="4986627"/>
            <a:ext cx="4244413" cy="646331"/>
          </a:xfrm>
          <a:prstGeom prst="rect">
            <a:avLst/>
          </a:prstGeom>
        </p:spPr>
        <p:txBody>
          <a:bodyPr wrap="square">
            <a:spAutoFit/>
          </a:bodyPr>
          <a:lstStyle/>
          <a:p>
            <a:pPr algn="r"/>
            <a:r>
              <a:rPr lang="en-US" dirty="0">
                <a:solidFill>
                  <a:srgbClr val="000000"/>
                </a:solidFill>
                <a:latin typeface="+mj-lt"/>
              </a:rPr>
              <a:t>Carta de la Primera Presidencia</a:t>
            </a:r>
            <a:br>
              <a:rPr lang="en-US" dirty="0">
                <a:solidFill>
                  <a:srgbClr val="000000"/>
                </a:solidFill>
                <a:latin typeface="+mj-lt"/>
              </a:rPr>
            </a:br>
            <a:r>
              <a:rPr lang="en-US" dirty="0" smtClean="0">
                <a:solidFill>
                  <a:srgbClr val="000000"/>
                </a:solidFill>
                <a:latin typeface="+mj-lt"/>
              </a:rPr>
              <a:t>8 de octubre de 2012</a:t>
            </a:r>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280554" y="1079746"/>
            <a:ext cx="2743200" cy="3919547"/>
          </a:xfrm>
          <a:prstGeom prst="rect">
            <a:avLst/>
          </a:prstGeom>
        </p:spPr>
      </p:pic>
      <p:sp>
        <p:nvSpPr>
          <p:cNvPr id="4" name="Slide Number Placeholder 3"/>
          <p:cNvSpPr>
            <a:spLocks noGrp="1"/>
          </p:cNvSpPr>
          <p:nvPr>
            <p:ph type="sldNum" sz="quarter" idx="11"/>
          </p:nvPr>
        </p:nvSpPr>
        <p:spPr/>
        <p:txBody>
          <a:bodyPr/>
          <a:lstStyle/>
          <a:p>
            <a:fld id="{BA9B540C-44DA-4F69-89C9-7C84606640D3}" type="slidenum">
              <a:rPr lang="en-US" smtClean="0"/>
              <a:pPr/>
              <a:t>8</a:t>
            </a:fld>
            <a:endParaRPr lang="en-US" smtClean="0"/>
          </a:p>
        </p:txBody>
      </p:sp>
      <p:sp>
        <p:nvSpPr>
          <p:cNvPr id="8" name="Rectangle 7"/>
          <p:cNvSpPr/>
          <p:nvPr/>
        </p:nvSpPr>
        <p:spPr>
          <a:xfrm>
            <a:off x="196511" y="382487"/>
            <a:ext cx="8759229" cy="523220"/>
          </a:xfrm>
          <a:prstGeom prst="rect">
            <a:avLst/>
          </a:prstGeom>
        </p:spPr>
        <p:txBody>
          <a:bodyPr wrap="square">
            <a:spAutoFit/>
          </a:bodyPr>
          <a:lstStyle/>
          <a:p>
            <a:pPr lvl="0" defTabSz="457200">
              <a:spcBef>
                <a:spcPct val="0"/>
              </a:spcBef>
              <a:defRPr/>
            </a:pPr>
            <a:r>
              <a:rPr lang="en-US" sz="2800" dirty="0" smtClean="0">
                <a:solidFill>
                  <a:schemeClr val="tx2"/>
                </a:solidFill>
                <a:latin typeface="+mj-lt"/>
              </a:rPr>
              <a:t>Nombres para las ordenanzas del templo</a:t>
            </a:r>
          </a:p>
        </p:txBody>
      </p:sp>
    </p:spTree>
    <p:extLst>
      <p:ext uri="{BB962C8B-B14F-4D97-AF65-F5344CB8AC3E}">
        <p14:creationId xmlns="" xmlns:p14="http://schemas.microsoft.com/office/powerpoint/2010/main" val="363412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73639" y="1433765"/>
            <a:ext cx="1716270" cy="2164244"/>
          </a:xfrm>
          <a:prstGeom prst="rect">
            <a:avLst/>
          </a:prstGeom>
        </p:spPr>
      </p:pic>
      <p:sp>
        <p:nvSpPr>
          <p:cNvPr id="2" name="Title 1"/>
          <p:cNvSpPr>
            <a:spLocks noGrp="1"/>
          </p:cNvSpPr>
          <p:nvPr>
            <p:ph type="ctrTitle"/>
          </p:nvPr>
        </p:nvSpPr>
        <p:spPr>
          <a:xfrm>
            <a:off x="2510247" y="1281931"/>
            <a:ext cx="6359236" cy="3489508"/>
          </a:xfrm>
        </p:spPr>
        <p:txBody>
          <a:bodyPr/>
          <a:lstStyle/>
          <a:p>
            <a:pPr algn="l"/>
            <a:r>
              <a:rPr lang="en-US" sz="2000" dirty="0" smtClean="0">
                <a:solidFill>
                  <a:srgbClr val="000000"/>
                </a:solidFill>
                <a:effectLst/>
                <a:latin typeface="+mj-lt"/>
              </a:rPr>
              <a:t>“</a:t>
            </a:r>
            <a:r>
              <a:rPr lang="es-CO" sz="2000" dirty="0" smtClean="0">
                <a:solidFill>
                  <a:schemeClr val="tx1"/>
                </a:solidFill>
                <a:effectLst/>
                <a:latin typeface="+mj-lt"/>
              </a:rPr>
              <a:t>La responsabilidad mayor que Dios ha puesto sobre nosotros en este mundo es ocuparnos de </a:t>
            </a:r>
            <a:r>
              <a:rPr lang="es-CO" sz="2000" b="1" i="1" dirty="0" smtClean="0">
                <a:solidFill>
                  <a:schemeClr val="tx1"/>
                </a:solidFill>
                <a:effectLst/>
                <a:latin typeface="+mj-lt"/>
              </a:rPr>
              <a:t>nuestros</a:t>
            </a:r>
            <a:r>
              <a:rPr lang="es-CO" sz="2000" dirty="0" smtClean="0">
                <a:solidFill>
                  <a:schemeClr val="tx1"/>
                </a:solidFill>
                <a:effectLst/>
                <a:latin typeface="+mj-lt"/>
              </a:rPr>
              <a:t> muertos. El apóstol dice: ‘para que ellos no fuesen perfeccionados sin nosotros’ [Hebreos 11:40]; porque es necesario que el poder de sellar esté en nuestras manos a fin de sellar a </a:t>
            </a:r>
            <a:r>
              <a:rPr lang="es-CO" sz="2000" b="1" i="1" dirty="0" smtClean="0">
                <a:solidFill>
                  <a:schemeClr val="tx1"/>
                </a:solidFill>
                <a:effectLst/>
                <a:latin typeface="+mj-lt"/>
              </a:rPr>
              <a:t>nuestros</a:t>
            </a:r>
            <a:r>
              <a:rPr lang="es-CO" sz="2000" dirty="0" smtClean="0">
                <a:solidFill>
                  <a:schemeClr val="tx1"/>
                </a:solidFill>
                <a:effectLst/>
                <a:latin typeface="+mj-lt"/>
              </a:rPr>
              <a:t> hijos y </a:t>
            </a:r>
            <a:r>
              <a:rPr lang="es-CO" sz="2000" b="1" i="1" dirty="0" smtClean="0">
                <a:solidFill>
                  <a:schemeClr val="tx1"/>
                </a:solidFill>
                <a:effectLst/>
                <a:latin typeface="+mj-lt"/>
              </a:rPr>
              <a:t>nuestros </a:t>
            </a:r>
            <a:r>
              <a:rPr lang="es-CO" sz="2000" dirty="0" smtClean="0">
                <a:solidFill>
                  <a:schemeClr val="tx1"/>
                </a:solidFill>
                <a:effectLst/>
                <a:latin typeface="+mj-lt"/>
              </a:rPr>
              <a:t>muertos para la plenitud de la dispensación de los tiempos, una dispensación en la que se han de cumplir las promesas que Jesucristo hizo para la salvación del hombre antes de la fundación del mundo</a:t>
            </a:r>
            <a:r>
              <a:rPr lang="en-US" sz="2000" dirty="0" smtClean="0">
                <a:solidFill>
                  <a:srgbClr val="000000"/>
                </a:solidFill>
                <a:effectLst/>
                <a:latin typeface="+mj-lt"/>
              </a:rPr>
              <a:t>”.</a:t>
            </a:r>
          </a:p>
        </p:txBody>
      </p:sp>
      <p:sp>
        <p:nvSpPr>
          <p:cNvPr id="4" name="Title 1"/>
          <p:cNvSpPr txBox="1">
            <a:spLocks/>
          </p:cNvSpPr>
          <p:nvPr/>
        </p:nvSpPr>
        <p:spPr>
          <a:xfrm>
            <a:off x="476354" y="5343765"/>
            <a:ext cx="8313422" cy="55071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n-US" sz="2000" dirty="0" smtClean="0">
                <a:solidFill>
                  <a:srgbClr val="000000"/>
                </a:solidFill>
                <a:effectLst/>
                <a:latin typeface="+mj-lt"/>
              </a:rPr>
              <a:t>Véase José Smith, Historia de la Iglesia, 6:313; cursiva agregada</a:t>
            </a:r>
          </a:p>
        </p:txBody>
      </p:sp>
      <p:sp>
        <p:nvSpPr>
          <p:cNvPr id="5" name="Rectangle 4"/>
          <p:cNvSpPr/>
          <p:nvPr/>
        </p:nvSpPr>
        <p:spPr>
          <a:xfrm>
            <a:off x="476352" y="470692"/>
            <a:ext cx="7654635" cy="584776"/>
          </a:xfrm>
          <a:prstGeom prst="rect">
            <a:avLst/>
          </a:prstGeom>
        </p:spPr>
        <p:txBody>
          <a:bodyPr wrap="square">
            <a:spAutoFit/>
          </a:bodyPr>
          <a:lstStyle/>
          <a:p>
            <a:pPr lvl="0" defTabSz="457200">
              <a:spcBef>
                <a:spcPct val="0"/>
              </a:spcBef>
              <a:defRPr/>
            </a:pPr>
            <a:r>
              <a:rPr lang="en-US" sz="3200" dirty="0" smtClean="0">
                <a:solidFill>
                  <a:schemeClr val="tx2"/>
                </a:solidFill>
                <a:latin typeface="+mj-lt"/>
              </a:rPr>
              <a:t>La mayor responsabilidad</a:t>
            </a:r>
          </a:p>
        </p:txBody>
      </p:sp>
      <p:sp>
        <p:nvSpPr>
          <p:cNvPr id="3" name="Slide Number Placeholder 2"/>
          <p:cNvSpPr>
            <a:spLocks noGrp="1"/>
          </p:cNvSpPr>
          <p:nvPr>
            <p:ph type="sldNum" sz="quarter" idx="11"/>
          </p:nvPr>
        </p:nvSpPr>
        <p:spPr/>
        <p:txBody>
          <a:bodyPr/>
          <a:lstStyle/>
          <a:p>
            <a:fld id="{BA9B540C-44DA-4F69-89C9-7C84606640D3}" type="slidenum">
              <a:rPr lang="en-US" smtClean="0"/>
              <a:pPr/>
              <a:t>9</a:t>
            </a:fld>
            <a:endParaRPr lang="en-US" smtClean="0"/>
          </a:p>
        </p:txBody>
      </p:sp>
    </p:spTree>
    <p:extLst>
      <p:ext uri="{BB962C8B-B14F-4D97-AF65-F5344CB8AC3E}">
        <p14:creationId xmlns="" xmlns:p14="http://schemas.microsoft.com/office/powerpoint/2010/main" val="3012108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23376</TotalTime>
  <Words>1838</Words>
  <Application>Microsoft Office PowerPoint</Application>
  <PresentationFormat>On-screen Show (4:3)</PresentationFormat>
  <Paragraphs>172</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Nombres para las ordenanzas del templo  </vt:lpstr>
      <vt:lpstr>El propósito de la Iglesia restaurada de Jesucristo es ayudar a los miembros a hacerse merecedores de la exaltación al cumplir responsabilidades divinamente asignadas</vt:lpstr>
      <vt:lpstr>Slide 3</vt:lpstr>
      <vt:lpstr>La Primera Presidencia y el Quórum de los Doce han vuelto a enfatizar que la principal responsabilidad de proporcionar nombres para las ordenanzas del templo recae sobre cada miembro, las familias y las unidades locales.</vt:lpstr>
      <vt:lpstr>“La experiencia del templo se enriquece considerablemente cuando los miembros de la Iglesia encuentran los nombres de sus antepasados y los llevan al templo para efectuar ordenanzas.   “A los miembros que tengan capacidad limitada para realizar su propia investigación de historia familiar se les insta a efectuar las ordenanzas vicarias con nombres proporcionados por otros miembros o por el templo.</vt:lpstr>
      <vt:lpstr>“De manera especial instamos a los jóvenes y a los jóvenes adultos solteros a usar sus propios nombres de familiares o los nombres de antepasados de miembros de sus barrios y estacas para hacer la obra del templo.   “Los líderes del sacerdocio deben asegurarse de que los jóvenes y sus familias aprendan la doctrina de volver sus corazones hacia sus padres y de las bendiciones de asistir al templo.   </vt:lpstr>
      <vt:lpstr>“Algunos miembros de la Iglesia tienen reservada una gran cantidad de nombres de parientes con el fin de efectuar personalmente la obra del templo. Les instamos a que liberen esos nombres de manera oportuna y así permitir que se lleven a cabo las ordenanzas necesarias.      </vt:lpstr>
      <vt:lpstr>“Agradecemos sus esfuerzos por buscar los nombres de sus antepasados y brindarles las ordenanzas esenciales del templo.  “Rogamos que el espíritu de esta obra sagrada crezca en el corazón de todos los miembros de la Iglesia”.   </vt:lpstr>
      <vt:lpstr>“La responsabilidad mayor que Dios ha puesto sobre nosotros en este mundo es ocuparnos de nuestros muertos. El apóstol dice: ‘para que ellos no fuesen perfeccionados sin nosotros’ [Hebreos 11:40]; porque es necesario que el poder de sellar esté en nuestras manos a fin de sellar a nuestros hijos y nuestros muertos para la plenitud de la dispensación de los tiempos, una dispensación en la que se han de cumplir las promesas que Jesucristo hizo para la salvación del hombre antes de la fundación del mundo”.</vt:lpstr>
      <vt:lpstr>“Queremos que desde ahora los Santos de los Últimos Días investiguen su genealogía hasta donde puedan llegar y se sellen a sus padres y madres. Que sellen los hijos a sus padres y sigan esta cadena tan lejos como sea posible”.</vt:lpstr>
      <vt:lpstr>“…vuestros bautismos por vuestros muertos”. Doctrina y Convenios 124:32 (también 33 y 36)  “…referentes al bautismo por vuestros muertos”. Doctrina y Convenios 127:5  </vt:lpstr>
      <vt:lpstr> “Miles de nuestros fieles miembros asisten al templo con poca frecuencia y entre los que asisten, la mayoría no está trabajando en sus propias líneas de antepasados. Ellos no están salvando a sus propios muertos. Aparentemente ellos creen que están cumpliendo con su responsabilidad al solamente asistir al templo de vez en cuando. Esto simplemente no es así.   “Debemos aprender a salvar a nuestros muertos. Debemos identificarlos de manera debida para que podamos efectuar la obra por ellos en los templos… </vt:lpstr>
      <vt:lpstr>“Es necesario enseñar a los santos de cada distrito de templo la manera en que pueden proporcionar sus propios nombres. Los miembros de Japón deben suministrar los nombres en su propio templo de Tokio. Los miembros de Sudamérica deben proveer los nombres de su propio templo de Sao Paulo. Se debe hacer lo mismo en México, en Seattle y en todas las demás áreas establecidas. Si lo hacen, estarán salvando a sus propios muertos. Si no lo hacen y dependen de que se envíen los nombres desde Salt Lake City…, no salvan a sus muertos, sino que están trabajando en la genealogía de otras personas”</vt:lpstr>
      <vt:lpstr>Slide 14</vt:lpstr>
      <vt:lpstr>“Los muertos están esperando ansiosamente que los Santos de los Últimos Días encuentren sus nombres y luego vayan a los templos para oficiar en favor de ellos, para de esa forma ser liberados de la prisión en el mundo de los espíritus. Todos debemos tratar de encontrar gozo en esta magnífica obra de amor”.</vt:lpstr>
      <vt:lpstr>“Es importante saber por qué el Señor prometió enviar a Elías el profeta. El profeta Elías fue un gran profeta que recibió un extraordinario poder de Dios. Él poseyó el mayor poder que Dios da a Sus hijos: él tuvo el poder para sellar, el poder para que todo lo que atara en la tierra fuese atado en los cielos. Dios se lo dio al apóstol Pedro. Y el Señor cumplió su promesa de enviar a Elías el profeta. </vt:lpstr>
      <vt:lpstr>“El profeta Elías vino al profeta José Smith el 3 de abril de 1836, precisamente después de la dedicación del Templo de Kirtland, el primer templo que se dedicó después de la restauración del Evangelio. José describió aquel sagrado momento:  “ ‘Se nos desplegó otra visión grande y gloriosa; porque Elías el profeta, que fue llevado al cielo sin gustar la muerte, se apareció ante nosotros, y dijo:</vt:lpstr>
      <vt:lpstr>“ ‘He aquí, ha llegado plenamente el tiempo del cual se  habló por boca de Malaquías, testificando que él [Elías el profeta] sería enviado antes que viniera el día grande y terrible del Señor,  “ ‘para  hacer volver el corazón de los padres a los hijos, y el de los hijos a los padres, para que el mundo entero no fuera herido con una maldición’…</vt:lpstr>
      <vt:lpstr>“Recuerden que los nombres que serán tan difíciles de encontrar son de personas reales, a las que ustedes deben su existencia en este mundo y con las cuales volverán a encontrarse en el mundo de los espíritus. Cuando ustedes fueron bautizados, sus antepasados los contemplaron desde allá con esperanza.</vt:lpstr>
      <vt:lpstr>“Quizás , al cabo de siglos, se regocijaron al ver a uno de sus descendientes hacer el convenio de buscarlos y de brindarles la libertad. Cuando se reúnan con ellos, verán en sus ojos ya sea gratitud o una terrible desilusión. El corazón de ellos está ligado a ustedes y su esperanza está en las manos de ustedes”.</vt:lpstr>
      <vt:lpstr>Slide 21</vt:lpstr>
      <vt:lpstr>Slide 22</vt:lpstr>
      <vt:lpstr>“Pues sin ellos nosotros no podemos perfeccionarnos”.</vt:lpstr>
      <vt:lpstr>“Debemos efectuar las ordenanzas del sacerdocio en el templo, las que son esenciales para nuestra propia exaltación; luego debemos hacer esa misma obra esencial para los que no tuvieron la oportunidad de aceptar el Evangelio en vida. El llevar a cabo la obra en favor de otras personas se logra en dos pasos: primero, mediante la investigación de historia familiar con el fin de identificar a nuestros antepasados; y, segundo, efectuando las ordenanzas del templo para brindarles las mismas oportunidades que tienen las personas vivas. “No obstante, hay muchos miembros de la Iglesia que tienen acceso limitado a los templos; ellos hacen lo que está al alcance de sus posibilidades, haciendo investigación de historia familiar para que otros lleven a cabo la obra de las ordenanzas del templo.</vt:lpstr>
      <vt:lpstr>“Y, viceversa, hay miembros que llevan a cabo la obra en el templo, pero no investigan la historia familiar de su propio árbol genealógico. Éstos últimos, a pesar de que llevan a cabo un servicio divino al prestar ayuda a los demás, se privan de la bendición de buscar a sus propios parientes fallecidos, tal como lo han mandado por orden divina los profetas de los últimos días…. “He llegado a darme cuenta de que las personas que participan en la investigación de historia familiar y después llevan a cabo la obra de las ordenanzas en el templo en beneficio de las personas cuyos nombres han encontrado, recibirán el gozo adicional de recibir ambas partes de la bendición”.</vt:lpstr>
      <vt:lpstr>Slide 26</vt:lpstr>
      <vt:lpstr>Implementación</vt:lpstr>
      <vt:lpstr>Resumen</vt:lpstr>
    </vt:vector>
  </TitlesOfParts>
  <Company>LDS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Family Discovery Centre</dc:title>
  <dc:creator>Stephen Rockwood</dc:creator>
  <cp:lastModifiedBy>Javier</cp:lastModifiedBy>
  <cp:revision>296</cp:revision>
  <cp:lastPrinted>2012-09-29T03:31:51Z</cp:lastPrinted>
  <dcterms:created xsi:type="dcterms:W3CDTF">2012-09-02T20:05:41Z</dcterms:created>
  <dcterms:modified xsi:type="dcterms:W3CDTF">2012-10-19T19:29:18Z</dcterms:modified>
</cp:coreProperties>
</file>